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notesSlides/notesSlide1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slideMasters/slideMaster1.xml" ContentType="application/vnd.openxmlformats-officedocument.presentationml.slideMaster+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22.xml" ContentType="application/vnd.openxmlformats-officedocument.presentationml.notesSlide+xml"/>
  <Override PartName="/ppt/slideLayouts/slideLayout3.xml" ContentType="application/vnd.openxmlformats-officedocument.presentationml.slideLayou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slideLayouts/slideLayout4.xml" ContentType="application/vnd.openxmlformats-officedocument.presentationml.slideLayout+xml"/>
  <Override PartName="/ppt/notesSlides/notesSlide25.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ppt/tags/tag2.xml" ContentType="application/vnd.openxmlformats-officedocument.presentationml.tags+xml"/>
  <Override PartName="/ppt/tags/tag1.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3" r:id="rId1"/>
  </p:sldMasterIdLst>
  <p:notesMasterIdLst>
    <p:notesMasterId r:id="rId38"/>
  </p:notesMasterIdLst>
  <p:sldIdLst>
    <p:sldId id="1810" r:id="rId2"/>
    <p:sldId id="256" r:id="rId3"/>
    <p:sldId id="1824" r:id="rId4"/>
    <p:sldId id="258" r:id="rId5"/>
    <p:sldId id="1825" r:id="rId6"/>
    <p:sldId id="260" r:id="rId7"/>
    <p:sldId id="2076136186" r:id="rId8"/>
    <p:sldId id="606" r:id="rId9"/>
    <p:sldId id="259" r:id="rId10"/>
    <p:sldId id="2076136189" r:id="rId11"/>
    <p:sldId id="2076136190" r:id="rId12"/>
    <p:sldId id="2076136191" r:id="rId13"/>
    <p:sldId id="2076136197" r:id="rId14"/>
    <p:sldId id="262" r:id="rId15"/>
    <p:sldId id="2076136192" r:id="rId16"/>
    <p:sldId id="2076136194" r:id="rId17"/>
    <p:sldId id="312" r:id="rId18"/>
    <p:sldId id="573" r:id="rId19"/>
    <p:sldId id="574" r:id="rId20"/>
    <p:sldId id="315" r:id="rId21"/>
    <p:sldId id="2076136193" r:id="rId22"/>
    <p:sldId id="419" r:id="rId23"/>
    <p:sldId id="267" r:id="rId24"/>
    <p:sldId id="402" r:id="rId25"/>
    <p:sldId id="433" r:id="rId26"/>
    <p:sldId id="2076136198" r:id="rId27"/>
    <p:sldId id="2076136187" r:id="rId28"/>
    <p:sldId id="2076136196" r:id="rId29"/>
    <p:sldId id="2076136195" r:id="rId30"/>
    <p:sldId id="275" r:id="rId31"/>
    <p:sldId id="2076136203" r:id="rId32"/>
    <p:sldId id="279" r:id="rId33"/>
    <p:sldId id="2076136199" r:id="rId34"/>
    <p:sldId id="2076136200" r:id="rId35"/>
    <p:sldId id="2076136201" r:id="rId36"/>
    <p:sldId id="2076136202"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5A9A"/>
    <a:srgbClr val="8DBA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E31A3-F322-6547-BE35-F869655B66ED}" v="11" dt="2020-05-01T16:03:53.384"/>
  </p1510:revLst>
</p1510:revInfo>
</file>

<file path=ppt/tableStyles.xml><?xml version="1.0" encoding="utf-8"?>
<a:tblStyleLst xmlns:a="http://schemas.openxmlformats.org/drawingml/2006/main" def="{C568EA2F-3E93-48E0-AA14-1EF524478B4E}">
  <a:tblStyle styleId="{C568EA2F-3E93-48E0-AA14-1EF524478B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2"/>
    <p:restoredTop sz="94694"/>
  </p:normalViewPr>
  <p:slideViewPr>
    <p:cSldViewPr snapToGrid="0">
      <p:cViewPr varScale="1">
        <p:scale>
          <a:sx n="161" d="100"/>
          <a:sy n="161" d="100"/>
        </p:scale>
        <p:origin x="808" y="200"/>
      </p:cViewPr>
      <p:guideLst>
        <p:guide orient="horz" pos="1545"/>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x-none"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OTORGA GARANTÍAS, EXPRESAS, IMPLÍCITAS NI REGLAMENTARIAS, RESPECTO DE LA INFORMACIÓN DE ESTA PRESENTACIÓN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5/1/20 11:10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710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053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952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A736C-07C6-423F-9230-7C5E3D5201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01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0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4913A0-A640-4BF2-B194-8A93D9C784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913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0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4913A0-A640-4BF2-B194-8A93D9C784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561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0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4913A0-A640-4BF2-B194-8A93D9C784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433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864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current slide provides some of the SAPS ratings for different VM sizes in 2-tier and 3-tier configurations. For the complete list, refer to the SAP note 1928533</a:t>
            </a:r>
          </a:p>
          <a:p>
            <a:endParaRPr lang="en-US"/>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54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PA" sz="1100" b="0" i="0" u="none" strike="noStrike" cap="none">
                <a:solidFill>
                  <a:srgbClr val="000000"/>
                </a:solidFill>
                <a:effectLst/>
                <a:latin typeface="Arial"/>
                <a:ea typeface="Arial"/>
                <a:cs typeface="Arial"/>
                <a:sym typeface="Arial"/>
              </a:rPr>
              <a:t>ASCS = ABAP SAP Central Services</a:t>
            </a:r>
          </a:p>
          <a:p>
            <a:r>
              <a:rPr lang="es-PA" sz="1100" b="0" i="0" u="none" strike="noStrike" cap="none">
                <a:solidFill>
                  <a:srgbClr val="000000"/>
                </a:solidFill>
                <a:effectLst/>
                <a:latin typeface="Arial"/>
                <a:ea typeface="Arial"/>
                <a:cs typeface="Arial"/>
                <a:sym typeface="Arial"/>
              </a:rPr>
              <a:t>With SAP NetWeaver 04 Java, the Message Server and the Enqueue Server are separated from the Central Instance. These two services are grouped within the SAP Central Services Instance (SCS) as services. From NW04s the ABAP Central Services can be also separated from the Central Instance. Each stack, ABAP and Java, has its own Message Service and Enqueue Service. For ABAP systems the Central Services are referred to as ASCS, for Java systems the Central Services are referred to as SCS. The ASCS and the SCS are leveled as SPOF and require a High Availability Setup therefore. If the ASCS is integrated within the ABAP Central Instance (standard in NetWeaver 04) the Central Instance of the ABAP system needs a HA setup also.</a:t>
            </a:r>
            <a:endParaRPr lang="en-US"/>
          </a:p>
        </p:txBody>
      </p:sp>
      <p:sp>
        <p:nvSpPr>
          <p:cNvPr id="4" name="Slide Number Placeholder 3"/>
          <p:cNvSpPr>
            <a:spLocks noGrp="1"/>
          </p:cNvSpPr>
          <p:nvPr>
            <p:ph type="sldNum" sz="quarter" idx="10"/>
          </p:nvPr>
        </p:nvSpPr>
        <p:spPr/>
        <p:txBody>
          <a:bodyPr/>
          <a:lstStyle/>
          <a:p>
            <a:fld id="{D9EEE347-A289-4350-935F-13EA0D0CD8D1}" type="slidenum">
              <a:rPr lang="en-US" smtClean="0"/>
              <a:t>24</a:t>
            </a:fld>
            <a:endParaRPr lang="en-US"/>
          </a:p>
        </p:txBody>
      </p:sp>
    </p:spTree>
    <p:extLst>
      <p:ext uri="{BB962C8B-B14F-4D97-AF65-F5344CB8AC3E}">
        <p14:creationId xmlns:p14="http://schemas.microsoft.com/office/powerpoint/2010/main" val="1974301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511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43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305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8307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DR</a:t>
            </a:r>
            <a:r>
              <a:rPr lang="en-GB" baseline="0" dirty="0"/>
              <a:t> – only cost is DB instance – keeping it in sync….</a:t>
            </a:r>
          </a:p>
          <a:p>
            <a:r>
              <a:rPr lang="en-GB" baseline="0" dirty="0" err="1"/>
              <a:t>Provisioing</a:t>
            </a:r>
            <a:r>
              <a:rPr lang="en-GB" baseline="0" dirty="0"/>
              <a:t> of systems – down from 3 weeks to 53 minutes….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D4C93-D822-42A3-BDBA-E51820C2B9C8}"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8577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04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1276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1507684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7_Title and Content">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0C4CBDED-589F-4A4C-A1B6-2D5AB75E65A7}"/>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3F86F468-B856-A449-BF66-8929B9A0FE75}"/>
              </a:ext>
            </a:extLst>
          </p:cNvPr>
          <p:cNvSpPr>
            <a:spLocks noGrp="1"/>
          </p:cNvSpPr>
          <p:nvPr>
            <p:ph type="title"/>
          </p:nvPr>
        </p:nvSpPr>
        <p:spPr>
          <a:xfrm>
            <a:off x="628650" y="273844"/>
            <a:ext cx="7886700" cy="994172"/>
          </a:xfrm>
          <a:prstGeom prst="rect">
            <a:avLst/>
          </a:prstGeo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62F656C-70E7-714C-B159-B16BA44805D0}"/>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17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8616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1000" y="1065612"/>
            <a:ext cx="8382000" cy="1118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33145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Empty slide 2">
  <p:cSld name="Empty slide 2">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4245650" y="1568125"/>
            <a:ext cx="4482600" cy="2126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193441"/>
              </a:buClr>
              <a:buSzPts val="2400"/>
              <a:buNone/>
              <a:defRPr sz="2400">
                <a:solidFill>
                  <a:srgbClr val="193441"/>
                </a:solidFill>
              </a:defRPr>
            </a:lvl1pPr>
            <a:lvl2pPr lvl="1" algn="ctr" rtl="0">
              <a:lnSpc>
                <a:spcPct val="100000"/>
              </a:lnSpc>
              <a:spcBef>
                <a:spcPts val="0"/>
              </a:spcBef>
              <a:spcAft>
                <a:spcPts val="0"/>
              </a:spcAft>
              <a:buClr>
                <a:schemeClr val="lt1"/>
              </a:buClr>
              <a:buSzPts val="3000"/>
              <a:buNone/>
              <a:defRPr sz="3000">
                <a:solidFill>
                  <a:schemeClr val="lt1"/>
                </a:solidFill>
              </a:defRPr>
            </a:lvl2pPr>
            <a:lvl3pPr lvl="2" algn="ctr" rtl="0">
              <a:lnSpc>
                <a:spcPct val="100000"/>
              </a:lnSpc>
              <a:spcBef>
                <a:spcPts val="0"/>
              </a:spcBef>
              <a:spcAft>
                <a:spcPts val="0"/>
              </a:spcAft>
              <a:buClr>
                <a:schemeClr val="lt1"/>
              </a:buClr>
              <a:buSzPts val="3000"/>
              <a:buNone/>
              <a:defRPr sz="3000">
                <a:solidFill>
                  <a:schemeClr val="lt1"/>
                </a:solidFill>
              </a:defRPr>
            </a:lvl3pPr>
            <a:lvl4pPr lvl="3" algn="ctr" rtl="0">
              <a:lnSpc>
                <a:spcPct val="100000"/>
              </a:lnSpc>
              <a:spcBef>
                <a:spcPts val="0"/>
              </a:spcBef>
              <a:spcAft>
                <a:spcPts val="0"/>
              </a:spcAft>
              <a:buClr>
                <a:schemeClr val="lt1"/>
              </a:buClr>
              <a:buSzPts val="3000"/>
              <a:buNone/>
              <a:defRPr sz="3000">
                <a:solidFill>
                  <a:schemeClr val="lt1"/>
                </a:solidFill>
              </a:defRPr>
            </a:lvl4pPr>
            <a:lvl5pPr lvl="4" algn="ctr" rtl="0">
              <a:lnSpc>
                <a:spcPct val="100000"/>
              </a:lnSpc>
              <a:spcBef>
                <a:spcPts val="0"/>
              </a:spcBef>
              <a:spcAft>
                <a:spcPts val="0"/>
              </a:spcAft>
              <a:buClr>
                <a:schemeClr val="lt1"/>
              </a:buClr>
              <a:buSzPts val="3000"/>
              <a:buNone/>
              <a:defRPr sz="3000">
                <a:solidFill>
                  <a:schemeClr val="lt1"/>
                </a:solidFill>
              </a:defRPr>
            </a:lvl5pPr>
            <a:lvl6pPr lvl="5" algn="ctr" rtl="0">
              <a:lnSpc>
                <a:spcPct val="100000"/>
              </a:lnSpc>
              <a:spcBef>
                <a:spcPts val="0"/>
              </a:spcBef>
              <a:spcAft>
                <a:spcPts val="0"/>
              </a:spcAft>
              <a:buClr>
                <a:schemeClr val="lt1"/>
              </a:buClr>
              <a:buSzPts val="3000"/>
              <a:buNone/>
              <a:defRPr sz="3000">
                <a:solidFill>
                  <a:schemeClr val="lt1"/>
                </a:solidFill>
              </a:defRPr>
            </a:lvl6pPr>
            <a:lvl7pPr lvl="6" algn="ctr" rtl="0">
              <a:lnSpc>
                <a:spcPct val="100000"/>
              </a:lnSpc>
              <a:spcBef>
                <a:spcPts val="0"/>
              </a:spcBef>
              <a:spcAft>
                <a:spcPts val="0"/>
              </a:spcAft>
              <a:buClr>
                <a:schemeClr val="lt1"/>
              </a:buClr>
              <a:buSzPts val="3000"/>
              <a:buNone/>
              <a:defRPr sz="3000">
                <a:solidFill>
                  <a:schemeClr val="lt1"/>
                </a:solidFill>
              </a:defRPr>
            </a:lvl7pPr>
            <a:lvl8pPr lvl="7" algn="ctr" rtl="0">
              <a:lnSpc>
                <a:spcPct val="100000"/>
              </a:lnSpc>
              <a:spcBef>
                <a:spcPts val="0"/>
              </a:spcBef>
              <a:spcAft>
                <a:spcPts val="0"/>
              </a:spcAft>
              <a:buClr>
                <a:schemeClr val="lt1"/>
              </a:buClr>
              <a:buSzPts val="3000"/>
              <a:buNone/>
              <a:defRPr sz="3000">
                <a:solidFill>
                  <a:schemeClr val="lt1"/>
                </a:solidFill>
              </a:defRPr>
            </a:lvl8pPr>
            <a:lvl9pPr lvl="8" algn="ctr" rtl="0">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84" name="Google Shape;84;p14"/>
          <p:cNvSpPr txBox="1">
            <a:spLocks noGrp="1"/>
          </p:cNvSpPr>
          <p:nvPr>
            <p:ph type="subTitle" idx="1"/>
          </p:nvPr>
        </p:nvSpPr>
        <p:spPr>
          <a:xfrm>
            <a:off x="4879550" y="3694525"/>
            <a:ext cx="3214800" cy="546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rgbClr val="3E606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extLst>
      <p:ext uri="{BB962C8B-B14F-4D97-AF65-F5344CB8AC3E}">
        <p14:creationId xmlns:p14="http://schemas.microsoft.com/office/powerpoint/2010/main" val="928507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 Blu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7" y="171452"/>
            <a:ext cx="8363938" cy="567848"/>
          </a:xfrm>
        </p:spPr>
        <p:txBody>
          <a:bodyPr/>
          <a:lstStyle>
            <a:lvl1pPr>
              <a:defRPr sz="4099">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389437" y="1085850"/>
            <a:ext cx="8363938" cy="875913"/>
          </a:xfrm>
        </p:spPr>
        <p:txBody>
          <a:bodyPr/>
          <a:lstStyle>
            <a:lvl1pPr marL="2381" indent="0">
              <a:spcBef>
                <a:spcPts val="0"/>
              </a:spcBef>
              <a:spcAft>
                <a:spcPts val="675"/>
              </a:spcAft>
              <a:buSzPct val="80000"/>
              <a:buFont typeface="Arial" pitchFamily="34" charset="0"/>
              <a:buNone/>
              <a:defRPr sz="2999" spc="-75" baseline="0">
                <a:solidFill>
                  <a:schemeClr val="bg1"/>
                </a:solidFill>
                <a:latin typeface="+mn-lt"/>
              </a:defRPr>
            </a:lvl1pPr>
            <a:lvl2pPr marL="2381" indent="0">
              <a:spcBef>
                <a:spcPts val="0"/>
              </a:spcBef>
              <a:buSzPct val="80000"/>
              <a:buFont typeface="Arial" pitchFamily="34" charset="0"/>
              <a:buNone/>
              <a:defRPr sz="2700" spc="-38" baseline="0">
                <a:solidFill>
                  <a:schemeClr val="bg1"/>
                </a:solidFill>
                <a:latin typeface="+mn-lt"/>
              </a:defRPr>
            </a:lvl2pPr>
            <a:lvl3pPr marL="943822" indent="-30231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276" indent="-25946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603" indent="-2523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0241162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2067202"/>
          </a:xfrm>
        </p:spPr>
        <p:txBody>
          <a:bodyPr>
            <a:spAutoFit/>
          </a:bodyPr>
          <a:lstStyle>
            <a:lvl1pPr marL="0" indent="0">
              <a:buNone/>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282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92003"/>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48636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 id="2147483659" r:id="rId9"/>
    <p:sldLayoutId id="2147483661" r:id="rId10"/>
    <p:sldLayoutId id="2147483664" r:id="rId11"/>
    <p:sldLayoutId id="2147483665" r:id="rId12"/>
    <p:sldLayoutId id="2147483666" r:id="rId13"/>
    <p:sldLayoutId id="2147483669"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image" Target="../media/image20.gif"/><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sap.com/dmc/exp/2014-09-02-hana-hardware/enEN/iaas.html"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www.sap.com/dmc/exp/2014-09-02-hana-hardware/enEN/iaas.html" TargetMode="External"/><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docs.microsoft.com/en-us/azure/virtual-machines/ev3-esv3-seri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mailto:efurriola@gmail.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3" Type="http://schemas.openxmlformats.org/officeDocument/2006/relationships/hyperlink" Target="http://service.sap.com/sap/support/notes/2316233"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49.emf"/><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s://docs.microsoft.com/en-us/azure/virtual-machines/workloads/sap/hana-vm-operations-storage"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azure.microsoft.com/en-us/blog/sap-on-azure-architecture-designing-for-%20performance-and-scalability/" TargetMode="External"/><Relationship Id="rId2" Type="http://schemas.openxmlformats.org/officeDocument/2006/relationships/hyperlink" Target="https://docs.microsoft.com/en-us/azure/virtual-machines/workloads/sap/sap-deployment-checklist" TargetMode="External"/><Relationship Id="rId1" Type="http://schemas.openxmlformats.org/officeDocument/2006/relationships/slideLayout" Target="../slideLayouts/slideLayout5.xml"/><Relationship Id="rId6" Type="http://schemas.openxmlformats.org/officeDocument/2006/relationships/hyperlink" Target="https://docs.microsoft.com/en-us/azure/expressroute/expressroute-global-reach" TargetMode="External"/><Relationship Id="rId5" Type="http://schemas.openxmlformats.org/officeDocument/2006/relationships/hyperlink" Target="https://docs.microsoft.com/en-us/azure/virtual-machines/workloads/sap/hana-operations-model" TargetMode="External"/><Relationship Id="rId4" Type="http://schemas.openxmlformats.org/officeDocument/2006/relationships/hyperlink" Target="https://techcommunity.microsoft.com/t5/Azure-Active-Directory-Identity/Azure-AD-expands-integration-%20with-SAP-Identity-Authentication/ba-p/56637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slideLayout" Target="../slideLayouts/slideLayout5.xml"/><Relationship Id="rId7" Type="http://schemas.openxmlformats.org/officeDocument/2006/relationships/image" Target="../media/image30.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notesSlide" Target="../notesSlides/notesSlide6.xml"/><Relationship Id="rId9" Type="http://schemas.openxmlformats.org/officeDocument/2006/relationships/image" Target="../media/image3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150" y="1976815"/>
            <a:ext cx="6858000" cy="830997"/>
          </a:xfrm>
        </p:spPr>
        <p:txBody>
          <a:bodyPr/>
          <a:lstStyle/>
          <a:p>
            <a:r>
              <a:rPr lang="x-none" dirty="0">
                <a:solidFill>
                  <a:srgbClr val="EDFCFF"/>
                </a:solidFill>
              </a:rPr>
              <a:t>Microsoft Azure</a:t>
            </a:r>
            <a:r>
              <a:rPr lang="en-US" dirty="0">
                <a:solidFill>
                  <a:srgbClr val="EDFCFF"/>
                </a:solidFill>
              </a:rPr>
              <a:t> </a:t>
            </a:r>
            <a:br>
              <a:rPr dirty="0"/>
            </a:br>
            <a:r>
              <a:rPr lang="en-US" dirty="0">
                <a:solidFill>
                  <a:srgbClr val="EDFCFF"/>
                </a:solidFill>
              </a:rPr>
              <a:t>24 </a:t>
            </a:r>
            <a:r>
              <a:rPr lang="en-US" dirty="0" err="1">
                <a:solidFill>
                  <a:srgbClr val="EDFCFF"/>
                </a:solidFill>
              </a:rPr>
              <a:t>Hrs</a:t>
            </a:r>
            <a:r>
              <a:rPr lang="en-US" dirty="0">
                <a:solidFill>
                  <a:srgbClr val="EDFCFF"/>
                </a:solidFill>
              </a:rPr>
              <a:t>  </a:t>
            </a:r>
            <a:r>
              <a:rPr lang="en-US" dirty="0" err="1">
                <a:solidFill>
                  <a:srgbClr val="EDFCFF"/>
                </a:solidFill>
              </a:rPr>
              <a:t>en</a:t>
            </a:r>
            <a:r>
              <a:rPr lang="en-US" dirty="0">
                <a:solidFill>
                  <a:srgbClr val="EDFCFF"/>
                </a:solidFill>
              </a:rPr>
              <a:t> </a:t>
            </a:r>
            <a:r>
              <a:rPr lang="en-US" dirty="0" err="1">
                <a:solidFill>
                  <a:srgbClr val="EDFCFF"/>
                </a:solidFill>
              </a:rPr>
              <a:t>Espa</a:t>
            </a:r>
            <a:r>
              <a:rPr lang="es-GT" dirty="0" err="1">
                <a:solidFill>
                  <a:srgbClr val="EDFCFF"/>
                </a:solidFill>
              </a:rPr>
              <a:t>ñol</a:t>
            </a:r>
            <a:endParaRPr lang="x-none" dirty="0">
              <a:solidFill>
                <a:srgbClr val="EDFCFF"/>
              </a:solidFill>
            </a:endParaRPr>
          </a:p>
        </p:txBody>
      </p:sp>
      <p:sp>
        <p:nvSpPr>
          <p:cNvPr id="5" name="Text Placeholder 4"/>
          <p:cNvSpPr>
            <a:spLocks noGrp="1"/>
          </p:cNvSpPr>
          <p:nvPr>
            <p:ph type="body" sz="quarter" idx="12"/>
          </p:nvPr>
        </p:nvSpPr>
        <p:spPr>
          <a:xfrm>
            <a:off x="438150" y="3129280"/>
            <a:ext cx="6858000" cy="292003"/>
          </a:xfrm>
        </p:spPr>
        <p:txBody>
          <a:bodyPr/>
          <a:lstStyle/>
          <a:p>
            <a:r>
              <a:rPr lang="en-US" dirty="0">
                <a:solidFill>
                  <a:srgbClr val="EDFCFF"/>
                </a:solidFill>
              </a:rPr>
              <a:t>SAP on Azure</a:t>
            </a:r>
          </a:p>
        </p:txBody>
      </p:sp>
      <p:pic>
        <p:nvPicPr>
          <p:cNvPr id="20" name="Picture 19">
            <a:extLst>
              <a:ext uri="{FF2B5EF4-FFF2-40B4-BE49-F238E27FC236}">
                <a16:creationId xmlns:a16="http://schemas.microsoft.com/office/drawing/2014/main" id="{249C084F-FD52-0847-8DB0-2862F743426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314700" y="0"/>
            <a:ext cx="5829300" cy="5143500"/>
          </a:xfrm>
          <a:prstGeom prst="rect">
            <a:avLst/>
          </a:prstGeom>
        </p:spPr>
      </p:pic>
      <p:pic>
        <p:nvPicPr>
          <p:cNvPr id="26" name="Picture 25">
            <a:extLst>
              <a:ext uri="{FF2B5EF4-FFF2-40B4-BE49-F238E27FC236}">
                <a16:creationId xmlns:a16="http://schemas.microsoft.com/office/drawing/2014/main" id="{6162B263-BA2B-8F42-89AE-AB682B69ECE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rot="5400000">
            <a:off x="6878476" y="2357438"/>
            <a:ext cx="5143500" cy="428625"/>
          </a:xfrm>
          <a:prstGeom prst="rect">
            <a:avLst/>
          </a:prstGeom>
        </p:spPr>
      </p:pic>
      <p:pic>
        <p:nvPicPr>
          <p:cNvPr id="9" name="Imagen 8" descr="Imagen que contiene cúpula, edificio, fútbol, bola&#10;&#10;Descripción generada automáticamente">
            <a:extLst>
              <a:ext uri="{FF2B5EF4-FFF2-40B4-BE49-F238E27FC236}">
                <a16:creationId xmlns:a16="http://schemas.microsoft.com/office/drawing/2014/main" id="{8587F123-9E99-3D4A-AFD4-89984B2D38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4350" y="1019564"/>
            <a:ext cx="833965" cy="830997"/>
          </a:xfrm>
          <a:prstGeom prst="rect">
            <a:avLst/>
          </a:prstGeom>
        </p:spPr>
      </p:pic>
    </p:spTree>
    <p:extLst>
      <p:ext uri="{BB962C8B-B14F-4D97-AF65-F5344CB8AC3E}">
        <p14:creationId xmlns:p14="http://schemas.microsoft.com/office/powerpoint/2010/main" val="318818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970E58F-748C-BF4F-956E-0494375E8706}"/>
              </a:ext>
            </a:extLst>
          </p:cNvPr>
          <p:cNvSpPr>
            <a:spLocks noGrp="1"/>
          </p:cNvSpPr>
          <p:nvPr>
            <p:ph type="ctrTitle"/>
          </p:nvPr>
        </p:nvSpPr>
        <p:spPr/>
        <p:txBody>
          <a:bodyPr/>
          <a:lstStyle/>
          <a:p>
            <a:r>
              <a:rPr lang="es-ES_tradnl"/>
              <a:t>Modelos de Conectividad</a:t>
            </a:r>
          </a:p>
        </p:txBody>
      </p:sp>
      <p:pic>
        <p:nvPicPr>
          <p:cNvPr id="7" name="Imagen 6" descr="Captura de pantalla de un celular&#10;&#10;Descripción generada automáticamente">
            <a:extLst>
              <a:ext uri="{FF2B5EF4-FFF2-40B4-BE49-F238E27FC236}">
                <a16:creationId xmlns:a16="http://schemas.microsoft.com/office/drawing/2014/main" id="{E598FE59-B89B-CF47-84D9-F1F735529BA1}"/>
              </a:ext>
            </a:extLst>
          </p:cNvPr>
          <p:cNvPicPr>
            <a:picLocks noChangeAspect="1"/>
          </p:cNvPicPr>
          <p:nvPr/>
        </p:nvPicPr>
        <p:blipFill>
          <a:blip r:embed="rId2"/>
          <a:stretch>
            <a:fillRect/>
          </a:stretch>
        </p:blipFill>
        <p:spPr>
          <a:xfrm>
            <a:off x="597635" y="1086320"/>
            <a:ext cx="7948729" cy="2970860"/>
          </a:xfrm>
          <a:prstGeom prst="rect">
            <a:avLst/>
          </a:prstGeom>
        </p:spPr>
      </p:pic>
    </p:spTree>
    <p:extLst>
      <p:ext uri="{BB962C8B-B14F-4D97-AF65-F5344CB8AC3E}">
        <p14:creationId xmlns:p14="http://schemas.microsoft.com/office/powerpoint/2010/main" val="504941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970E58F-748C-BF4F-956E-0494375E8706}"/>
              </a:ext>
            </a:extLst>
          </p:cNvPr>
          <p:cNvSpPr>
            <a:spLocks noGrp="1"/>
          </p:cNvSpPr>
          <p:nvPr>
            <p:ph type="ctrTitle"/>
          </p:nvPr>
        </p:nvSpPr>
        <p:spPr/>
        <p:txBody>
          <a:bodyPr/>
          <a:lstStyle/>
          <a:p>
            <a:r>
              <a:rPr lang="es-ES_tradnl"/>
              <a:t>Comparativa de los Modelos de Conectividad</a:t>
            </a:r>
          </a:p>
        </p:txBody>
      </p:sp>
      <p:sp>
        <p:nvSpPr>
          <p:cNvPr id="4" name="Google Shape;386;p42">
            <a:extLst>
              <a:ext uri="{FF2B5EF4-FFF2-40B4-BE49-F238E27FC236}">
                <a16:creationId xmlns:a16="http://schemas.microsoft.com/office/drawing/2014/main" id="{7A7182B2-970E-2E41-B10F-8DAA8B1F76DA}"/>
              </a:ext>
            </a:extLst>
          </p:cNvPr>
          <p:cNvSpPr/>
          <p:nvPr/>
        </p:nvSpPr>
        <p:spPr>
          <a:xfrm>
            <a:off x="857244" y="1168926"/>
            <a:ext cx="7972431" cy="3374500"/>
          </a:xfrm>
          <a:prstGeom prst="snip2DiagRect">
            <a:avLst>
              <a:gd name="adj1" fmla="val 18257"/>
              <a:gd name="adj2" fmla="val 0"/>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p>
        </p:txBody>
      </p:sp>
      <p:graphicFrame>
        <p:nvGraphicFramePr>
          <p:cNvPr id="6" name="Google Shape;388;p42">
            <a:extLst>
              <a:ext uri="{FF2B5EF4-FFF2-40B4-BE49-F238E27FC236}">
                <a16:creationId xmlns:a16="http://schemas.microsoft.com/office/drawing/2014/main" id="{016E49EA-CB2D-C646-A687-F1CE8A9CD05E}"/>
              </a:ext>
            </a:extLst>
          </p:cNvPr>
          <p:cNvGraphicFramePr/>
          <p:nvPr>
            <p:extLst>
              <p:ext uri="{D42A27DB-BD31-4B8C-83A1-F6EECF244321}">
                <p14:modId xmlns:p14="http://schemas.microsoft.com/office/powerpoint/2010/main" val="658324573"/>
              </p:ext>
            </p:extLst>
          </p:nvPr>
        </p:nvGraphicFramePr>
        <p:xfrm>
          <a:off x="890588" y="961776"/>
          <a:ext cx="7791450" cy="3441560"/>
        </p:xfrm>
        <a:graphic>
          <a:graphicData uri="http://schemas.openxmlformats.org/drawingml/2006/table">
            <a:tbl>
              <a:tblPr>
                <a:noFill/>
                <a:tableStyleId>{C568EA2F-3E93-48E0-AA14-1EF524478B4E}</a:tableStyleId>
              </a:tblPr>
              <a:tblGrid>
                <a:gridCol w="1558290">
                  <a:extLst>
                    <a:ext uri="{9D8B030D-6E8A-4147-A177-3AD203B41FA5}">
                      <a16:colId xmlns:a16="http://schemas.microsoft.com/office/drawing/2014/main" val="20000"/>
                    </a:ext>
                  </a:extLst>
                </a:gridCol>
                <a:gridCol w="1558290">
                  <a:extLst>
                    <a:ext uri="{9D8B030D-6E8A-4147-A177-3AD203B41FA5}">
                      <a16:colId xmlns:a16="http://schemas.microsoft.com/office/drawing/2014/main" val="20001"/>
                    </a:ext>
                  </a:extLst>
                </a:gridCol>
                <a:gridCol w="1558290">
                  <a:extLst>
                    <a:ext uri="{9D8B030D-6E8A-4147-A177-3AD203B41FA5}">
                      <a16:colId xmlns:a16="http://schemas.microsoft.com/office/drawing/2014/main" val="20002"/>
                    </a:ext>
                  </a:extLst>
                </a:gridCol>
                <a:gridCol w="1558290">
                  <a:extLst>
                    <a:ext uri="{9D8B030D-6E8A-4147-A177-3AD203B41FA5}">
                      <a16:colId xmlns:a16="http://schemas.microsoft.com/office/drawing/2014/main" val="20003"/>
                    </a:ext>
                  </a:extLst>
                </a:gridCol>
                <a:gridCol w="155829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chemeClr val="lt1"/>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Exo 2"/>
                          <a:ea typeface="Exo 2"/>
                          <a:cs typeface="Exo 2"/>
                          <a:sym typeface="Exo 2"/>
                        </a:rPr>
                        <a:t>Bandwidth</a:t>
                      </a:r>
                      <a:endParaRPr b="1">
                        <a:solidFill>
                          <a:schemeClr val="accent1"/>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err="1">
                          <a:solidFill>
                            <a:schemeClr val="accent1"/>
                          </a:solidFill>
                          <a:latin typeface="Exo 2"/>
                          <a:ea typeface="Exo 2"/>
                          <a:cs typeface="Exo 2"/>
                          <a:sym typeface="Exo 2"/>
                        </a:rPr>
                        <a:t>Seguridad</a:t>
                      </a:r>
                      <a:endParaRPr b="1">
                        <a:solidFill>
                          <a:schemeClr val="accent1"/>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err="1">
                          <a:solidFill>
                            <a:schemeClr val="accent1"/>
                          </a:solidFill>
                          <a:latin typeface="Exo 2"/>
                          <a:ea typeface="Exo 2"/>
                          <a:cs typeface="Exo 2"/>
                          <a:sym typeface="Exo 2"/>
                        </a:rPr>
                        <a:t>Administración</a:t>
                      </a:r>
                      <a:endParaRPr b="1">
                        <a:solidFill>
                          <a:schemeClr val="accent1"/>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Exo 2"/>
                          <a:ea typeface="Exo 2"/>
                          <a:cs typeface="Exo 2"/>
                          <a:sym typeface="Exo 2"/>
                        </a:rPr>
                        <a:t>Workloads</a:t>
                      </a:r>
                      <a:endParaRPr b="1">
                        <a:solidFill>
                          <a:schemeClr val="accent1"/>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chemeClr val="accent1"/>
                          </a:solidFill>
                          <a:latin typeface="Exo 2"/>
                          <a:ea typeface="Exo 2"/>
                          <a:cs typeface="Exo 2"/>
                          <a:sym typeface="Exo 2"/>
                        </a:rPr>
                        <a:t>Express Route</a:t>
                      </a:r>
                      <a:endParaRPr sz="1200" b="1">
                        <a:solidFill>
                          <a:schemeClr val="accent1"/>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50 Mbps – 10 Gbps Committed Bandwidth</a:t>
                      </a:r>
                      <a:endParaRPr sz="1200">
                        <a:solidFill>
                          <a:schemeClr val="tx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Private isolated network between provider and Azure. Control over routing and traffic.</a:t>
                      </a:r>
                      <a:endParaRPr sz="1200">
                        <a:solidFill>
                          <a:schemeClr val="tx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Configure once, simple to add new virtual networks</a:t>
                      </a:r>
                      <a:endParaRPr sz="1200">
                        <a:solidFill>
                          <a:schemeClr val="tx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Enterprise Connectivity Mission Critical Disaster Recovery Hybrid Applications</a:t>
                      </a:r>
                      <a:endParaRPr sz="1200">
                        <a:solidFill>
                          <a:schemeClr val="tx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chemeClr val="accent1"/>
                          </a:solidFill>
                          <a:latin typeface="Exo 2"/>
                          <a:ea typeface="Exo 2"/>
                          <a:cs typeface="Exo 2"/>
                          <a:sym typeface="Exo 2"/>
                        </a:rPr>
                        <a:t>Site to Site</a:t>
                      </a:r>
                      <a:endParaRPr sz="1200" b="1">
                        <a:solidFill>
                          <a:schemeClr val="accent1"/>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~1 Mbps – ~200Mbps No performance commitment</a:t>
                      </a:r>
                      <a:endParaRPr sz="1200">
                        <a:solidFill>
                          <a:schemeClr val="tx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Encrypted tunnel over the Internet</a:t>
                      </a:r>
                      <a:endParaRPr sz="1200">
                        <a:solidFill>
                          <a:schemeClr val="tx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Configuration of IPSEC VPN device for each Virtual Network Created</a:t>
                      </a:r>
                      <a:endParaRPr sz="1200">
                        <a:solidFill>
                          <a:schemeClr val="tx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Hybrid Applications Dev/Test</a:t>
                      </a:r>
                    </a:p>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Secure Management</a:t>
                      </a:r>
                      <a:endParaRPr sz="1200">
                        <a:solidFill>
                          <a:schemeClr val="tx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chemeClr val="accent1"/>
                          </a:solidFill>
                          <a:latin typeface="Exo 2"/>
                          <a:ea typeface="Exo 2"/>
                          <a:cs typeface="Exo 2"/>
                          <a:sym typeface="Exo 2"/>
                        </a:rPr>
                        <a:t>Point to Site</a:t>
                      </a:r>
                      <a:endParaRPr sz="1200" b="1">
                        <a:solidFill>
                          <a:schemeClr val="accent1"/>
                        </a:solidFill>
                        <a:latin typeface="Exo 2"/>
                        <a:ea typeface="Exo 2"/>
                        <a:cs typeface="Exo 2"/>
                        <a:sym typeface="Exo 2"/>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~1 Mbps – ~200Mbps No performance commitment</a:t>
                      </a:r>
                      <a:endParaRPr sz="1200">
                        <a:solidFill>
                          <a:schemeClr val="tx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Encrypted tunnel over the Internet</a:t>
                      </a: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Configuration with each individual client machine</a:t>
                      </a:r>
                      <a:endParaRPr sz="1200">
                        <a:solidFill>
                          <a:schemeClr val="tx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Dev/Test</a:t>
                      </a:r>
                    </a:p>
                    <a:p>
                      <a:pPr marL="0" lvl="0" indent="0" algn="ctr" rtl="0">
                        <a:spcBef>
                          <a:spcPts val="0"/>
                        </a:spcBef>
                        <a:spcAft>
                          <a:spcPts val="0"/>
                        </a:spcAft>
                        <a:buNone/>
                      </a:pPr>
                      <a:r>
                        <a:rPr lang="es-PA" sz="1200">
                          <a:solidFill>
                            <a:schemeClr val="tx1"/>
                          </a:solidFill>
                          <a:latin typeface="Roboto Condensed Light"/>
                          <a:ea typeface="Roboto Condensed Light"/>
                          <a:cs typeface="Roboto Condensed Light"/>
                          <a:sym typeface="Roboto Condensed Light"/>
                        </a:rPr>
                        <a:t>Secure Management</a:t>
                      </a:r>
                      <a:endParaRPr sz="1200">
                        <a:solidFill>
                          <a:schemeClr val="tx1"/>
                        </a:solidFill>
                        <a:latin typeface="Roboto Condensed Light"/>
                        <a:ea typeface="Roboto Condensed Light"/>
                        <a:cs typeface="Roboto Condensed Light"/>
                        <a:sym typeface="Roboto Condensed Light"/>
                      </a:endParaRPr>
                    </a:p>
                  </a:txBody>
                  <a:tcPr marL="91425" marR="91425" marT="91425" marB="91425" anchor="ctr">
                    <a:lnL w="9525" cap="flat" cmpd="sng">
                      <a:solidFill>
                        <a:schemeClr val="accent4">
                          <a:alpha val="0"/>
                        </a:schemeClr>
                      </a:solidFill>
                      <a:prstDash val="solid"/>
                      <a:round/>
                      <a:headEnd type="none" w="sm" len="sm"/>
                      <a:tailEnd type="none" w="sm" len="sm"/>
                    </a:lnL>
                    <a:lnR w="9525" cap="flat" cmpd="sng">
                      <a:solidFill>
                        <a:schemeClr val="accent4">
                          <a:alpha val="0"/>
                        </a:schemeClr>
                      </a:solidFill>
                      <a:prstDash val="solid"/>
                      <a:round/>
                      <a:headEnd type="none" w="sm" len="sm"/>
                      <a:tailEnd type="none" w="sm" len="sm"/>
                    </a:lnR>
                    <a:lnT w="9525" cap="flat" cmpd="sng">
                      <a:solidFill>
                        <a:schemeClr val="accent4">
                          <a:alpha val="0"/>
                        </a:schemeClr>
                      </a:solidFill>
                      <a:prstDash val="solid"/>
                      <a:round/>
                      <a:headEnd type="none" w="sm" len="sm"/>
                      <a:tailEnd type="none" w="sm" len="sm"/>
                    </a:lnT>
                    <a:lnB w="9525" cap="flat" cmpd="sng">
                      <a:solidFill>
                        <a:schemeClr val="accent4">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8" name="Google Shape;391;p42">
            <a:extLst>
              <a:ext uri="{FF2B5EF4-FFF2-40B4-BE49-F238E27FC236}">
                <a16:creationId xmlns:a16="http://schemas.microsoft.com/office/drawing/2014/main" id="{B2E95731-489D-BD48-9566-94D81AFE3697}"/>
              </a:ext>
            </a:extLst>
          </p:cNvPr>
          <p:cNvCxnSpPr>
            <a:cxnSpLocks/>
          </p:cNvCxnSpPr>
          <p:nvPr/>
        </p:nvCxnSpPr>
        <p:spPr>
          <a:xfrm>
            <a:off x="857250" y="2778927"/>
            <a:ext cx="7824788" cy="0"/>
          </a:xfrm>
          <a:prstGeom prst="straightConnector1">
            <a:avLst/>
          </a:prstGeom>
          <a:noFill/>
          <a:ln w="9525" cap="flat" cmpd="sng">
            <a:solidFill>
              <a:schemeClr val="accent4"/>
            </a:solidFill>
            <a:prstDash val="solid"/>
            <a:round/>
            <a:headEnd type="none" w="med" len="med"/>
            <a:tailEnd type="none" w="med" len="med"/>
          </a:ln>
        </p:spPr>
      </p:cxnSp>
      <p:cxnSp>
        <p:nvCxnSpPr>
          <p:cNvPr id="10" name="Google Shape;391;p42">
            <a:extLst>
              <a:ext uri="{FF2B5EF4-FFF2-40B4-BE49-F238E27FC236}">
                <a16:creationId xmlns:a16="http://schemas.microsoft.com/office/drawing/2014/main" id="{03E5B9AC-D3E8-344E-9761-0F84025D3601}"/>
              </a:ext>
            </a:extLst>
          </p:cNvPr>
          <p:cNvCxnSpPr>
            <a:cxnSpLocks/>
          </p:cNvCxnSpPr>
          <p:nvPr/>
        </p:nvCxnSpPr>
        <p:spPr>
          <a:xfrm>
            <a:off x="857244" y="3631423"/>
            <a:ext cx="7824788" cy="0"/>
          </a:xfrm>
          <a:prstGeom prst="straightConnector1">
            <a:avLst/>
          </a:prstGeom>
          <a:noFill/>
          <a:ln w="9525" cap="flat" cmpd="sng">
            <a:solidFill>
              <a:schemeClr val="accent4"/>
            </a:solidFill>
            <a:prstDash val="solid"/>
            <a:round/>
            <a:headEnd type="none" w="med" len="med"/>
            <a:tailEnd type="none" w="med" len="med"/>
          </a:ln>
        </p:spPr>
      </p:cxnSp>
      <p:sp>
        <p:nvSpPr>
          <p:cNvPr id="11" name="Flecha arriba 10">
            <a:extLst>
              <a:ext uri="{FF2B5EF4-FFF2-40B4-BE49-F238E27FC236}">
                <a16:creationId xmlns:a16="http://schemas.microsoft.com/office/drawing/2014/main" id="{05654F91-1B9D-5C4A-B53B-74014E0460B5}"/>
              </a:ext>
            </a:extLst>
          </p:cNvPr>
          <p:cNvSpPr/>
          <p:nvPr/>
        </p:nvSpPr>
        <p:spPr>
          <a:xfrm>
            <a:off x="219694" y="961776"/>
            <a:ext cx="670894" cy="35816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_tradnl" dirty="0"/>
              <a:t> -     Capacidades.    +</a:t>
            </a:r>
          </a:p>
        </p:txBody>
      </p:sp>
    </p:spTree>
    <p:extLst>
      <p:ext uri="{BB962C8B-B14F-4D97-AF65-F5344CB8AC3E}">
        <p14:creationId xmlns:p14="http://schemas.microsoft.com/office/powerpoint/2010/main" val="3187482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a:t>Network IN DEPTH</a:t>
            </a:r>
          </a:p>
        </p:txBody>
      </p:sp>
      <p:sp>
        <p:nvSpPr>
          <p:cNvPr id="234" name="Google Shape;234;p36"/>
          <p:cNvSpPr txBox="1"/>
          <p:nvPr/>
        </p:nvSpPr>
        <p:spPr>
          <a:xfrm>
            <a:off x="5403773" y="1321234"/>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_tradnl" sz="1100">
                <a:solidFill>
                  <a:schemeClr val="dk1"/>
                </a:solidFill>
                <a:latin typeface="Roboto Condensed Light"/>
                <a:ea typeface="Roboto Condensed Light"/>
                <a:cs typeface="Roboto Condensed Light"/>
                <a:sym typeface="Roboto Condensed Light"/>
              </a:rPr>
              <a:t>Definir Subnets diferentes para ambientes diferentes por seguridad y aislamiento.</a:t>
            </a:r>
          </a:p>
        </p:txBody>
      </p:sp>
      <p:sp>
        <p:nvSpPr>
          <p:cNvPr id="235" name="Google Shape;235;p36"/>
          <p:cNvSpPr txBox="1"/>
          <p:nvPr/>
        </p:nvSpPr>
        <p:spPr>
          <a:xfrm>
            <a:off x="5439359" y="683953"/>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ES_tradnl" sz="2000" b="1">
                <a:solidFill>
                  <a:schemeClr val="dk1"/>
                </a:solidFill>
                <a:latin typeface="Exo 2"/>
                <a:ea typeface="Exo 2"/>
                <a:cs typeface="Exo 2"/>
                <a:sym typeface="Exo 2"/>
              </a:rPr>
              <a:t>Subnets</a:t>
            </a:r>
          </a:p>
        </p:txBody>
      </p:sp>
      <p:cxnSp>
        <p:nvCxnSpPr>
          <p:cNvPr id="236" name="Google Shape;236;p36"/>
          <p:cNvCxnSpPr/>
          <p:nvPr/>
        </p:nvCxnSpPr>
        <p:spPr>
          <a:xfrm>
            <a:off x="5154025" y="1264079"/>
            <a:ext cx="651300" cy="0"/>
          </a:xfrm>
          <a:prstGeom prst="straightConnector1">
            <a:avLst/>
          </a:prstGeom>
          <a:noFill/>
          <a:ln w="9525" cap="flat" cmpd="sng">
            <a:solidFill>
              <a:schemeClr val="dk1"/>
            </a:solidFill>
            <a:prstDash val="solid"/>
            <a:round/>
            <a:headEnd type="none" w="med" len="med"/>
            <a:tailEnd type="none" w="med" len="med"/>
          </a:ln>
        </p:spPr>
      </p:cxnSp>
      <p:sp>
        <p:nvSpPr>
          <p:cNvPr id="237" name="Google Shape;237;p36"/>
          <p:cNvSpPr/>
          <p:nvPr/>
        </p:nvSpPr>
        <p:spPr>
          <a:xfrm>
            <a:off x="267552" y="1014403"/>
            <a:ext cx="4756886" cy="2266946"/>
          </a:xfrm>
          <a:prstGeom prst="snip2DiagRect">
            <a:avLst>
              <a:gd name="adj1" fmla="val 0"/>
              <a:gd name="adj2" fmla="val 0"/>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p>
        </p:txBody>
      </p:sp>
      <p:pic>
        <p:nvPicPr>
          <p:cNvPr id="5" name="Imagen 4" descr="Captura de pantalla de un celular&#10;&#10;Descripción generada automáticamente">
            <a:extLst>
              <a:ext uri="{FF2B5EF4-FFF2-40B4-BE49-F238E27FC236}">
                <a16:creationId xmlns:a16="http://schemas.microsoft.com/office/drawing/2014/main" id="{44F74AA5-2FF5-D448-8A8A-2B2261C10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552" y="1106860"/>
            <a:ext cx="4756886" cy="2050672"/>
          </a:xfrm>
          <a:prstGeom prst="rect">
            <a:avLst/>
          </a:prstGeom>
        </p:spPr>
      </p:pic>
      <p:pic>
        <p:nvPicPr>
          <p:cNvPr id="7" name="Imagen 6" descr="Captura de pantalla de un celular&#10;&#10;Descripción generada automáticamente">
            <a:extLst>
              <a:ext uri="{FF2B5EF4-FFF2-40B4-BE49-F238E27FC236}">
                <a16:creationId xmlns:a16="http://schemas.microsoft.com/office/drawing/2014/main" id="{DF4FB2CA-05D0-2C4C-8E14-F568A130A7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48569" y="1788368"/>
            <a:ext cx="1920000" cy="652008"/>
          </a:xfrm>
          <a:prstGeom prst="rect">
            <a:avLst/>
          </a:prstGeom>
        </p:spPr>
      </p:pic>
      <p:sp>
        <p:nvSpPr>
          <p:cNvPr id="26" name="Google Shape;234;p36">
            <a:extLst>
              <a:ext uri="{FF2B5EF4-FFF2-40B4-BE49-F238E27FC236}">
                <a16:creationId xmlns:a16="http://schemas.microsoft.com/office/drawing/2014/main" id="{D572CFD0-643A-4D4A-870A-7D825B68DA0A}"/>
              </a:ext>
            </a:extLst>
          </p:cNvPr>
          <p:cNvSpPr txBox="1"/>
          <p:nvPr/>
        </p:nvSpPr>
        <p:spPr>
          <a:xfrm>
            <a:off x="5465679" y="3091948"/>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_tradnl" sz="1100">
                <a:solidFill>
                  <a:schemeClr val="dk1"/>
                </a:solidFill>
                <a:latin typeface="Roboto Condensed Light"/>
                <a:ea typeface="Roboto Condensed Light"/>
                <a:cs typeface="Roboto Condensed Light"/>
                <a:sym typeface="Roboto Condensed Light"/>
              </a:rPr>
              <a:t>Aprovecharar el backbone de Azure y las redes de baja latencia entre VNets. </a:t>
            </a:r>
          </a:p>
          <a:p>
            <a:pPr marL="0" lvl="0" indent="0" algn="l" rtl="0">
              <a:spcBef>
                <a:spcPts val="0"/>
              </a:spcBef>
              <a:spcAft>
                <a:spcPts val="0"/>
              </a:spcAft>
              <a:buNone/>
            </a:pPr>
            <a:r>
              <a:rPr lang="es-ES_tradnl" sz="1100">
                <a:solidFill>
                  <a:schemeClr val="dk1"/>
                </a:solidFill>
                <a:latin typeface="Roboto Condensed Light"/>
                <a:ea typeface="Roboto Condensed Light"/>
                <a:cs typeface="Roboto Condensed Light"/>
                <a:sym typeface="Roboto Condensed Light"/>
              </a:rPr>
              <a:t>No se requiere encripción en este trafico ya que es aislado dentro del backbone de Azure. </a:t>
            </a:r>
          </a:p>
        </p:txBody>
      </p:sp>
      <p:sp>
        <p:nvSpPr>
          <p:cNvPr id="27" name="Google Shape;235;p36">
            <a:extLst>
              <a:ext uri="{FF2B5EF4-FFF2-40B4-BE49-F238E27FC236}">
                <a16:creationId xmlns:a16="http://schemas.microsoft.com/office/drawing/2014/main" id="{CB18C705-3AD7-AE4F-AC17-BA7EAD769F13}"/>
              </a:ext>
            </a:extLst>
          </p:cNvPr>
          <p:cNvSpPr txBox="1"/>
          <p:nvPr/>
        </p:nvSpPr>
        <p:spPr>
          <a:xfrm>
            <a:off x="5439359" y="2451468"/>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ES_tradnl" sz="2000" b="1">
                <a:solidFill>
                  <a:schemeClr val="dk1"/>
                </a:solidFill>
                <a:latin typeface="Exo 2"/>
                <a:ea typeface="Exo 2"/>
                <a:cs typeface="Exo 2"/>
                <a:sym typeface="Exo 2"/>
              </a:rPr>
              <a:t>VNet Peering</a:t>
            </a:r>
          </a:p>
        </p:txBody>
      </p:sp>
      <p:cxnSp>
        <p:nvCxnSpPr>
          <p:cNvPr id="28" name="Google Shape;236;p36">
            <a:extLst>
              <a:ext uri="{FF2B5EF4-FFF2-40B4-BE49-F238E27FC236}">
                <a16:creationId xmlns:a16="http://schemas.microsoft.com/office/drawing/2014/main" id="{8ED4BDD9-2DF9-1A4D-9C28-A36EC1D52546}"/>
              </a:ext>
            </a:extLst>
          </p:cNvPr>
          <p:cNvCxnSpPr/>
          <p:nvPr/>
        </p:nvCxnSpPr>
        <p:spPr>
          <a:xfrm>
            <a:off x="5154025" y="3031594"/>
            <a:ext cx="6513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34;p36">
            <a:extLst>
              <a:ext uri="{FF2B5EF4-FFF2-40B4-BE49-F238E27FC236}">
                <a16:creationId xmlns:a16="http://schemas.microsoft.com/office/drawing/2014/main" id="{CECA7B01-60E4-C446-A33B-1C02AAD42DC6}"/>
              </a:ext>
            </a:extLst>
          </p:cNvPr>
          <p:cNvSpPr txBox="1"/>
          <p:nvPr/>
        </p:nvSpPr>
        <p:spPr>
          <a:xfrm>
            <a:off x="1162050" y="3828468"/>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_tradnl" sz="1100">
                <a:solidFill>
                  <a:schemeClr val="dk1"/>
                </a:solidFill>
                <a:latin typeface="Roboto Condensed Light"/>
                <a:ea typeface="Roboto Condensed Light"/>
                <a:cs typeface="Roboto Condensed Light"/>
                <a:sym typeface="Roboto Condensed Light"/>
              </a:rPr>
              <a:t>Componente subjetivo en la arquitectura.</a:t>
            </a:r>
          </a:p>
          <a:p>
            <a:pPr marL="0" lvl="0" indent="0" algn="l" rtl="0">
              <a:spcBef>
                <a:spcPts val="0"/>
              </a:spcBef>
              <a:spcAft>
                <a:spcPts val="0"/>
              </a:spcAft>
              <a:buNone/>
            </a:pPr>
            <a:r>
              <a:rPr lang="es-ES_tradnl" sz="1100">
                <a:solidFill>
                  <a:schemeClr val="dk1"/>
                </a:solidFill>
                <a:latin typeface="Roboto Condensed Light"/>
                <a:ea typeface="Roboto Condensed Light"/>
                <a:cs typeface="Roboto Condensed Light"/>
                <a:sym typeface="Roboto Condensed Light"/>
              </a:rPr>
              <a:t>Preferible iniciar a mediciones en ambientes de DEV_QAS</a:t>
            </a:r>
          </a:p>
          <a:p>
            <a:pPr marL="0" lvl="0" indent="0" algn="l" rtl="0">
              <a:spcBef>
                <a:spcPts val="0"/>
              </a:spcBef>
              <a:spcAft>
                <a:spcPts val="0"/>
              </a:spcAft>
              <a:buNone/>
            </a:pPr>
            <a:r>
              <a:rPr lang="es-ES_tradnl" sz="1100">
                <a:solidFill>
                  <a:schemeClr val="dk1"/>
                </a:solidFill>
                <a:latin typeface="Roboto Condensed Light"/>
                <a:ea typeface="Roboto Condensed Light"/>
                <a:cs typeface="Roboto Condensed Light"/>
                <a:sym typeface="Roboto Condensed Light"/>
              </a:rPr>
              <a:t>Iniciar con VPN site to site antes de escalar a un Direct Link </a:t>
            </a:r>
          </a:p>
        </p:txBody>
      </p:sp>
      <p:sp>
        <p:nvSpPr>
          <p:cNvPr id="30" name="Google Shape;235;p36">
            <a:extLst>
              <a:ext uri="{FF2B5EF4-FFF2-40B4-BE49-F238E27FC236}">
                <a16:creationId xmlns:a16="http://schemas.microsoft.com/office/drawing/2014/main" id="{8C52FBF1-A9AE-2B4C-B9D1-D4EC4E1CDEE8}"/>
              </a:ext>
            </a:extLst>
          </p:cNvPr>
          <p:cNvSpPr txBox="1"/>
          <p:nvPr/>
        </p:nvSpPr>
        <p:spPr>
          <a:xfrm>
            <a:off x="1127710" y="3272239"/>
            <a:ext cx="310139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ES_tradnl" sz="2000" b="1">
                <a:solidFill>
                  <a:schemeClr val="dk1"/>
                </a:solidFill>
                <a:latin typeface="Exo 2"/>
                <a:ea typeface="Exo 2"/>
                <a:cs typeface="Exo 2"/>
                <a:sym typeface="Exo 2"/>
              </a:rPr>
              <a:t>Velocidades de Enlace</a:t>
            </a:r>
          </a:p>
        </p:txBody>
      </p:sp>
      <p:cxnSp>
        <p:nvCxnSpPr>
          <p:cNvPr id="31" name="Google Shape;236;p36">
            <a:extLst>
              <a:ext uri="{FF2B5EF4-FFF2-40B4-BE49-F238E27FC236}">
                <a16:creationId xmlns:a16="http://schemas.microsoft.com/office/drawing/2014/main" id="{D848710F-5F81-A740-B2DD-B25C8EF35CDA}"/>
              </a:ext>
            </a:extLst>
          </p:cNvPr>
          <p:cNvCxnSpPr>
            <a:cxnSpLocks/>
          </p:cNvCxnSpPr>
          <p:nvPr/>
        </p:nvCxnSpPr>
        <p:spPr>
          <a:xfrm>
            <a:off x="1162050" y="3343275"/>
            <a:ext cx="0" cy="376644"/>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692777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dirty="0"/>
              <a:t>Network Security </a:t>
            </a:r>
            <a:r>
              <a:rPr lang="es-ES_tradnl" dirty="0" err="1"/>
              <a:t>Groups</a:t>
            </a:r>
            <a:endParaRPr lang="es-ES_tradnl" dirty="0"/>
          </a:p>
        </p:txBody>
      </p:sp>
      <p:sp>
        <p:nvSpPr>
          <p:cNvPr id="234" name="Google Shape;234;p36"/>
          <p:cNvSpPr txBox="1"/>
          <p:nvPr/>
        </p:nvSpPr>
        <p:spPr>
          <a:xfrm>
            <a:off x="5225973" y="1085424"/>
            <a:ext cx="3225300" cy="2648377"/>
          </a:xfrm>
          <a:prstGeom prst="rect">
            <a:avLst/>
          </a:prstGeom>
          <a:noFill/>
          <a:ln>
            <a:noFill/>
          </a:ln>
        </p:spPr>
        <p:txBody>
          <a:bodyPr spcFirstLastPara="1" wrap="square" lIns="91425" tIns="91425" rIns="91425" bIns="91425" anchor="t" anchorCtr="0">
            <a:noAutofit/>
          </a:bodyPr>
          <a:lstStyle/>
          <a:p>
            <a:pPr lvl="0"/>
            <a:r>
              <a:rPr lang="es-ES_tradnl" sz="1200" dirty="0">
                <a:solidFill>
                  <a:schemeClr val="dk1"/>
                </a:solidFill>
                <a:latin typeface="Roboto Condensed Light"/>
                <a:ea typeface="Roboto Condensed Light"/>
                <a:cs typeface="Roboto Condensed Light"/>
                <a:sym typeface="Roboto Condensed Light"/>
              </a:rPr>
              <a:t>A NSG </a:t>
            </a:r>
            <a:r>
              <a:rPr lang="es-ES_tradnl" sz="1200" dirty="0" err="1">
                <a:solidFill>
                  <a:schemeClr val="dk1"/>
                </a:solidFill>
                <a:latin typeface="Roboto Condensed Light"/>
                <a:ea typeface="Roboto Condensed Light"/>
                <a:cs typeface="Roboto Condensed Light"/>
                <a:sym typeface="Roboto Condensed Light"/>
              </a:rPr>
              <a:t>contains</a:t>
            </a:r>
            <a:r>
              <a:rPr lang="es-ES_tradnl" sz="1200" dirty="0">
                <a:solidFill>
                  <a:schemeClr val="dk1"/>
                </a:solidFill>
                <a:latin typeface="Roboto Condensed Light"/>
                <a:ea typeface="Roboto Condensed Light"/>
                <a:cs typeface="Roboto Condensed Light"/>
                <a:sym typeface="Roboto Condensed Light"/>
              </a:rPr>
              <a:t> a </a:t>
            </a:r>
            <a:r>
              <a:rPr lang="es-ES_tradnl" sz="1200" dirty="0" err="1">
                <a:solidFill>
                  <a:schemeClr val="dk1"/>
                </a:solidFill>
                <a:latin typeface="Roboto Condensed Light"/>
                <a:ea typeface="Roboto Condensed Light"/>
                <a:cs typeface="Roboto Condensed Light"/>
                <a:sym typeface="Roboto Condensed Light"/>
              </a:rPr>
              <a:t>list</a:t>
            </a:r>
            <a:r>
              <a:rPr lang="es-ES_tradnl" sz="1200" dirty="0">
                <a:solidFill>
                  <a:schemeClr val="dk1"/>
                </a:solidFill>
                <a:latin typeface="Roboto Condensed Light"/>
                <a:ea typeface="Roboto Condensed Light"/>
                <a:cs typeface="Roboto Condensed Light"/>
                <a:sym typeface="Roboto Condensed Light"/>
              </a:rPr>
              <a:t> of </a:t>
            </a:r>
            <a:r>
              <a:rPr lang="es-ES_tradnl" sz="1200" dirty="0" err="1">
                <a:solidFill>
                  <a:schemeClr val="dk1"/>
                </a:solidFill>
                <a:latin typeface="Roboto Condensed Light"/>
                <a:ea typeface="Roboto Condensed Light"/>
                <a:cs typeface="Roboto Condensed Light"/>
                <a:sym typeface="Roboto Condensed Light"/>
              </a:rPr>
              <a:t>security</a:t>
            </a:r>
            <a:r>
              <a:rPr lang="es-ES_tradnl" sz="1200" dirty="0">
                <a:solidFill>
                  <a:schemeClr val="dk1"/>
                </a:solidFill>
                <a:latin typeface="Roboto Condensed Light"/>
                <a:ea typeface="Roboto Condensed Light"/>
                <a:cs typeface="Roboto Condensed Light"/>
                <a:sym typeface="Roboto Condensed Light"/>
              </a:rPr>
              <a:t> rules </a:t>
            </a:r>
            <a:r>
              <a:rPr lang="es-ES_tradnl" sz="1200" dirty="0" err="1">
                <a:solidFill>
                  <a:schemeClr val="dk1"/>
                </a:solidFill>
                <a:latin typeface="Roboto Condensed Light"/>
                <a:ea typeface="Roboto Condensed Light"/>
                <a:cs typeface="Roboto Condensed Light"/>
                <a:sym typeface="Roboto Condensed Light"/>
              </a:rPr>
              <a:t>that</a:t>
            </a:r>
            <a:r>
              <a:rPr lang="es-ES_tradnl" sz="1200" dirty="0">
                <a:solidFill>
                  <a:schemeClr val="dk1"/>
                </a:solidFill>
                <a:latin typeface="Roboto Condensed Light"/>
                <a:ea typeface="Roboto Condensed Light"/>
                <a:cs typeface="Roboto Condensed Light"/>
                <a:sym typeface="Roboto Condensed Light"/>
              </a:rPr>
              <a:t> </a:t>
            </a:r>
            <a:r>
              <a:rPr lang="es-ES_tradnl" sz="1200" dirty="0" err="1">
                <a:solidFill>
                  <a:schemeClr val="dk1"/>
                </a:solidFill>
                <a:latin typeface="Roboto Condensed Light"/>
                <a:ea typeface="Roboto Condensed Light"/>
                <a:cs typeface="Roboto Condensed Light"/>
                <a:sym typeface="Roboto Condensed Light"/>
              </a:rPr>
              <a:t>allow</a:t>
            </a:r>
            <a:r>
              <a:rPr lang="es-ES_tradnl" sz="1200" dirty="0">
                <a:solidFill>
                  <a:schemeClr val="dk1"/>
                </a:solidFill>
                <a:latin typeface="Roboto Condensed Light"/>
                <a:ea typeface="Roboto Condensed Light"/>
                <a:cs typeface="Roboto Condensed Light"/>
                <a:sym typeface="Roboto Condensed Light"/>
              </a:rPr>
              <a:t> </a:t>
            </a:r>
            <a:r>
              <a:rPr lang="es-ES_tradnl" sz="1200" dirty="0" err="1">
                <a:solidFill>
                  <a:schemeClr val="dk1"/>
                </a:solidFill>
                <a:latin typeface="Roboto Condensed Light"/>
                <a:ea typeface="Roboto Condensed Light"/>
                <a:cs typeface="Roboto Condensed Light"/>
                <a:sym typeface="Roboto Condensed Light"/>
              </a:rPr>
              <a:t>or</a:t>
            </a:r>
            <a:r>
              <a:rPr lang="es-ES_tradnl" sz="1200" dirty="0">
                <a:solidFill>
                  <a:schemeClr val="dk1"/>
                </a:solidFill>
                <a:latin typeface="Roboto Condensed Light"/>
                <a:ea typeface="Roboto Condensed Light"/>
                <a:cs typeface="Roboto Condensed Light"/>
                <a:sym typeface="Roboto Condensed Light"/>
              </a:rPr>
              <a:t> </a:t>
            </a:r>
            <a:r>
              <a:rPr lang="es-ES_tradnl" sz="1200" dirty="0" err="1">
                <a:solidFill>
                  <a:schemeClr val="dk1"/>
                </a:solidFill>
                <a:latin typeface="Roboto Condensed Light"/>
                <a:ea typeface="Roboto Condensed Light"/>
                <a:cs typeface="Roboto Condensed Light"/>
                <a:sym typeface="Roboto Condensed Light"/>
              </a:rPr>
              <a:t>deny</a:t>
            </a:r>
            <a:r>
              <a:rPr lang="es-ES_tradnl" sz="1200" dirty="0">
                <a:solidFill>
                  <a:schemeClr val="dk1"/>
                </a:solidFill>
                <a:latin typeface="Roboto Condensed Light"/>
                <a:ea typeface="Roboto Condensed Light"/>
                <a:cs typeface="Roboto Condensed Light"/>
                <a:sym typeface="Roboto Condensed Light"/>
              </a:rPr>
              <a:t> </a:t>
            </a:r>
            <a:r>
              <a:rPr lang="es-ES_tradnl" sz="1200" dirty="0" err="1">
                <a:solidFill>
                  <a:schemeClr val="dk1"/>
                </a:solidFill>
                <a:latin typeface="Roboto Condensed Light"/>
                <a:ea typeface="Roboto Condensed Light"/>
                <a:cs typeface="Roboto Condensed Light"/>
                <a:sym typeface="Roboto Condensed Light"/>
              </a:rPr>
              <a:t>network</a:t>
            </a:r>
            <a:r>
              <a:rPr lang="es-ES_tradnl" sz="1200" dirty="0">
                <a:solidFill>
                  <a:schemeClr val="dk1"/>
                </a:solidFill>
                <a:latin typeface="Roboto Condensed Light"/>
                <a:ea typeface="Roboto Condensed Light"/>
                <a:cs typeface="Roboto Condensed Light"/>
                <a:sym typeface="Roboto Condensed Light"/>
              </a:rPr>
              <a:t> </a:t>
            </a:r>
            <a:r>
              <a:rPr lang="es-ES_tradnl" sz="1200" dirty="0" err="1">
                <a:solidFill>
                  <a:schemeClr val="dk1"/>
                </a:solidFill>
                <a:latin typeface="Roboto Condensed Light"/>
                <a:ea typeface="Roboto Condensed Light"/>
                <a:cs typeface="Roboto Condensed Light"/>
                <a:sym typeface="Roboto Condensed Light"/>
              </a:rPr>
              <a:t>traffic</a:t>
            </a:r>
            <a:r>
              <a:rPr lang="es-ES_tradnl" sz="1200" dirty="0">
                <a:solidFill>
                  <a:schemeClr val="dk1"/>
                </a:solidFill>
                <a:latin typeface="Roboto Condensed Light"/>
                <a:ea typeface="Roboto Condensed Light"/>
                <a:cs typeface="Roboto Condensed Light"/>
                <a:sym typeface="Roboto Condensed Light"/>
              </a:rPr>
              <a:t> to </a:t>
            </a:r>
            <a:r>
              <a:rPr lang="es-ES_tradnl" sz="1200" dirty="0" err="1">
                <a:solidFill>
                  <a:schemeClr val="dk1"/>
                </a:solidFill>
                <a:latin typeface="Roboto Condensed Light"/>
                <a:ea typeface="Roboto Condensed Light"/>
                <a:cs typeface="Roboto Condensed Light"/>
                <a:sym typeface="Roboto Condensed Light"/>
              </a:rPr>
              <a:t>resources</a:t>
            </a:r>
            <a:r>
              <a:rPr lang="es-ES_tradnl" sz="1200" dirty="0">
                <a:solidFill>
                  <a:schemeClr val="dk1"/>
                </a:solidFill>
                <a:latin typeface="Roboto Condensed Light"/>
                <a:ea typeface="Roboto Condensed Light"/>
                <a:cs typeface="Roboto Condensed Light"/>
                <a:sym typeface="Roboto Condensed Light"/>
              </a:rPr>
              <a:t> </a:t>
            </a:r>
            <a:r>
              <a:rPr lang="es-ES_tradnl" sz="1200" dirty="0" err="1">
                <a:solidFill>
                  <a:schemeClr val="dk1"/>
                </a:solidFill>
                <a:latin typeface="Roboto Condensed Light"/>
                <a:ea typeface="Roboto Condensed Light"/>
                <a:cs typeface="Roboto Condensed Light"/>
                <a:sym typeface="Roboto Condensed Light"/>
              </a:rPr>
              <a:t>connected</a:t>
            </a:r>
            <a:r>
              <a:rPr lang="es-ES_tradnl" sz="1200" dirty="0">
                <a:solidFill>
                  <a:schemeClr val="dk1"/>
                </a:solidFill>
                <a:latin typeface="Roboto Condensed Light"/>
                <a:ea typeface="Roboto Condensed Light"/>
                <a:cs typeface="Roboto Condensed Light"/>
                <a:sym typeface="Roboto Condensed Light"/>
              </a:rPr>
              <a:t> to Azure Virtual Networks (</a:t>
            </a:r>
            <a:r>
              <a:rPr lang="es-ES_tradnl" sz="1200" dirty="0" err="1">
                <a:solidFill>
                  <a:schemeClr val="dk1"/>
                </a:solidFill>
                <a:latin typeface="Roboto Condensed Light"/>
                <a:ea typeface="Roboto Condensed Light"/>
                <a:cs typeface="Roboto Condensed Light"/>
                <a:sym typeface="Roboto Condensed Light"/>
              </a:rPr>
              <a:t>VNet</a:t>
            </a:r>
            <a:r>
              <a:rPr lang="es-ES_tradnl" sz="1200" dirty="0">
                <a:solidFill>
                  <a:schemeClr val="dk1"/>
                </a:solidFill>
                <a:latin typeface="Roboto Condensed Light"/>
                <a:ea typeface="Roboto Condensed Light"/>
                <a:cs typeface="Roboto Condensed Light"/>
                <a:sym typeface="Roboto Condensed Light"/>
              </a:rPr>
              <a:t>)</a:t>
            </a:r>
          </a:p>
          <a:p>
            <a:pPr lvl="0"/>
            <a:endParaRPr lang="es-ES_tradnl" sz="1200" dirty="0">
              <a:solidFill>
                <a:schemeClr val="dk1"/>
              </a:solidFill>
              <a:latin typeface="Roboto Condensed Light"/>
              <a:ea typeface="Roboto Condensed Light"/>
              <a:cs typeface="Roboto Condensed Light"/>
              <a:sym typeface="Roboto Condensed Light"/>
            </a:endParaRPr>
          </a:p>
          <a:p>
            <a:pPr marL="171450" lvl="0" indent="-171450">
              <a:buClr>
                <a:schemeClr val="tx1"/>
              </a:buClr>
              <a:buFont typeface="Arial" panose="020B0604020202020204" pitchFamily="34" charset="0"/>
              <a:buChar char="•"/>
            </a:pPr>
            <a:r>
              <a:rPr lang="es-ES_tradnl" sz="1200" dirty="0" err="1">
                <a:solidFill>
                  <a:schemeClr val="dk1"/>
                </a:solidFill>
                <a:latin typeface="Roboto Condensed Light"/>
                <a:ea typeface="Roboto Condensed Light"/>
                <a:cs typeface="Roboto Condensed Light"/>
                <a:sym typeface="Roboto Condensed Light"/>
              </a:rPr>
              <a:t>Subnet</a:t>
            </a:r>
            <a:r>
              <a:rPr lang="es-ES_tradnl" sz="1200" dirty="0">
                <a:solidFill>
                  <a:schemeClr val="dk1"/>
                </a:solidFill>
                <a:latin typeface="Roboto Condensed Light"/>
                <a:ea typeface="Roboto Condensed Light"/>
                <a:cs typeface="Roboto Condensed Light"/>
                <a:sym typeface="Roboto Condensed Light"/>
              </a:rPr>
              <a:t> </a:t>
            </a:r>
            <a:r>
              <a:rPr lang="es-ES_tradnl" sz="1200" dirty="0" err="1">
                <a:solidFill>
                  <a:schemeClr val="dk1"/>
                </a:solidFill>
                <a:latin typeface="Roboto Condensed Light"/>
                <a:ea typeface="Roboto Condensed Light"/>
                <a:cs typeface="Roboto Condensed Light"/>
                <a:sym typeface="Roboto Condensed Light"/>
              </a:rPr>
              <a:t>or</a:t>
            </a:r>
            <a:r>
              <a:rPr lang="es-ES_tradnl" sz="1200" dirty="0">
                <a:solidFill>
                  <a:schemeClr val="dk1"/>
                </a:solidFill>
                <a:latin typeface="Roboto Condensed Light"/>
                <a:ea typeface="Roboto Condensed Light"/>
                <a:cs typeface="Roboto Condensed Light"/>
                <a:sym typeface="Roboto Condensed Light"/>
              </a:rPr>
              <a:t> VM/NIC</a:t>
            </a:r>
          </a:p>
          <a:p>
            <a:pPr marL="171450" lvl="0" indent="-171450">
              <a:buClr>
                <a:schemeClr val="tx1"/>
              </a:buClr>
              <a:buFont typeface="Arial" panose="020B0604020202020204" pitchFamily="34" charset="0"/>
              <a:buChar char="•"/>
            </a:pPr>
            <a:r>
              <a:rPr lang="es-ES_tradnl" sz="1200" dirty="0">
                <a:solidFill>
                  <a:schemeClr val="dk1"/>
                </a:solidFill>
                <a:latin typeface="Roboto Condensed Light"/>
                <a:ea typeface="Roboto Condensed Light"/>
                <a:cs typeface="Roboto Condensed Light"/>
                <a:sym typeface="Roboto Condensed Light"/>
              </a:rPr>
              <a:t>Network </a:t>
            </a:r>
            <a:r>
              <a:rPr lang="es-ES_tradnl" sz="1200" dirty="0" err="1">
                <a:solidFill>
                  <a:schemeClr val="dk1"/>
                </a:solidFill>
                <a:latin typeface="Roboto Condensed Light"/>
                <a:ea typeface="Roboto Condensed Light"/>
                <a:cs typeface="Roboto Condensed Light"/>
                <a:sym typeface="Roboto Condensed Light"/>
              </a:rPr>
              <a:t>Filter</a:t>
            </a:r>
            <a:r>
              <a:rPr lang="es-ES_tradnl" sz="1200" dirty="0">
                <a:solidFill>
                  <a:schemeClr val="dk1"/>
                </a:solidFill>
                <a:latin typeface="Roboto Condensed Light"/>
                <a:ea typeface="Roboto Condensed Light"/>
                <a:cs typeface="Roboto Condensed Light"/>
                <a:sym typeface="Roboto Condensed Light"/>
              </a:rPr>
              <a:t> </a:t>
            </a:r>
            <a:r>
              <a:rPr lang="es-ES_tradnl" sz="1200" dirty="0" err="1">
                <a:solidFill>
                  <a:schemeClr val="dk1"/>
                </a:solidFill>
                <a:latin typeface="Roboto Condensed Light"/>
                <a:ea typeface="Roboto Condensed Light"/>
                <a:cs typeface="Roboto Condensed Light"/>
                <a:sym typeface="Roboto Condensed Light"/>
              </a:rPr>
              <a:t>Protocol</a:t>
            </a:r>
            <a:r>
              <a:rPr lang="es-ES_tradnl" sz="1200" dirty="0">
                <a:solidFill>
                  <a:schemeClr val="dk1"/>
                </a:solidFill>
                <a:latin typeface="Roboto Condensed Light"/>
                <a:ea typeface="Roboto Condensed Light"/>
                <a:cs typeface="Roboto Condensed Light"/>
                <a:sym typeface="Roboto Condensed Light"/>
              </a:rPr>
              <a:t> </a:t>
            </a:r>
          </a:p>
          <a:p>
            <a:pPr marL="171450" lvl="0" indent="-171450">
              <a:buClr>
                <a:schemeClr val="tx1"/>
              </a:buClr>
              <a:buFont typeface="Arial" panose="020B0604020202020204" pitchFamily="34" charset="0"/>
              <a:buChar char="•"/>
            </a:pPr>
            <a:r>
              <a:rPr lang="es-ES_tradnl" sz="1200" dirty="0" err="1">
                <a:solidFill>
                  <a:schemeClr val="dk1"/>
                </a:solidFill>
                <a:latin typeface="Roboto Condensed Light"/>
                <a:ea typeface="Roboto Condensed Light"/>
                <a:cs typeface="Roboto Condensed Light"/>
                <a:sym typeface="Roboto Condensed Light"/>
              </a:rPr>
              <a:t>Source</a:t>
            </a:r>
            <a:r>
              <a:rPr lang="es-ES_tradnl" sz="1200" dirty="0">
                <a:solidFill>
                  <a:schemeClr val="dk1"/>
                </a:solidFill>
                <a:latin typeface="Roboto Condensed Light"/>
                <a:ea typeface="Roboto Condensed Light"/>
                <a:cs typeface="Roboto Condensed Light"/>
                <a:sym typeface="Roboto Condensed Light"/>
              </a:rPr>
              <a:t>/</a:t>
            </a:r>
            <a:r>
              <a:rPr lang="es-ES_tradnl" sz="1200" dirty="0" err="1">
                <a:solidFill>
                  <a:schemeClr val="dk1"/>
                </a:solidFill>
                <a:latin typeface="Roboto Condensed Light"/>
                <a:ea typeface="Roboto Condensed Light"/>
                <a:cs typeface="Roboto Condensed Light"/>
                <a:sym typeface="Roboto Condensed Light"/>
              </a:rPr>
              <a:t>Dest</a:t>
            </a:r>
            <a:r>
              <a:rPr lang="es-ES_tradnl" sz="1200" dirty="0">
                <a:solidFill>
                  <a:schemeClr val="dk1"/>
                </a:solidFill>
                <a:latin typeface="Roboto Condensed Light"/>
                <a:ea typeface="Roboto Condensed Light"/>
                <a:cs typeface="Roboto Condensed Light"/>
                <a:sym typeface="Roboto Condensed Light"/>
              </a:rPr>
              <a:t> Port </a:t>
            </a:r>
            <a:r>
              <a:rPr lang="es-ES_tradnl" sz="1200" dirty="0" err="1">
                <a:solidFill>
                  <a:schemeClr val="dk1"/>
                </a:solidFill>
                <a:latin typeface="Roboto Condensed Light"/>
                <a:ea typeface="Roboto Condensed Light"/>
                <a:cs typeface="Roboto Condensed Light"/>
                <a:sym typeface="Roboto Condensed Light"/>
              </a:rPr>
              <a:t>Range</a:t>
            </a:r>
            <a:endParaRPr lang="es-ES_tradnl" sz="1200" dirty="0">
              <a:solidFill>
                <a:schemeClr val="dk1"/>
              </a:solidFill>
              <a:latin typeface="Roboto Condensed Light"/>
              <a:ea typeface="Roboto Condensed Light"/>
              <a:cs typeface="Roboto Condensed Light"/>
              <a:sym typeface="Roboto Condensed Light"/>
            </a:endParaRPr>
          </a:p>
          <a:p>
            <a:pPr marL="171450" lvl="0" indent="-171450">
              <a:buClr>
                <a:schemeClr val="tx1"/>
              </a:buClr>
              <a:buFont typeface="Arial" panose="020B0604020202020204" pitchFamily="34" charset="0"/>
              <a:buChar char="•"/>
            </a:pPr>
            <a:r>
              <a:rPr lang="es-ES_tradnl" sz="1200" dirty="0" err="1">
                <a:solidFill>
                  <a:schemeClr val="dk1"/>
                </a:solidFill>
                <a:latin typeface="Roboto Condensed Light"/>
                <a:ea typeface="Roboto Condensed Light"/>
                <a:cs typeface="Roboto Condensed Light"/>
                <a:sym typeface="Roboto Condensed Light"/>
              </a:rPr>
              <a:t>Direction</a:t>
            </a:r>
            <a:r>
              <a:rPr lang="es-ES_tradnl" sz="1200" dirty="0">
                <a:solidFill>
                  <a:schemeClr val="dk1"/>
                </a:solidFill>
                <a:latin typeface="Roboto Condensed Light"/>
                <a:ea typeface="Roboto Condensed Light"/>
                <a:cs typeface="Roboto Condensed Light"/>
                <a:sym typeface="Roboto Condensed Light"/>
              </a:rPr>
              <a:t> (In </a:t>
            </a:r>
            <a:r>
              <a:rPr lang="es-ES_tradnl" sz="1200" dirty="0" err="1">
                <a:solidFill>
                  <a:schemeClr val="dk1"/>
                </a:solidFill>
                <a:latin typeface="Roboto Condensed Light"/>
                <a:ea typeface="Roboto Condensed Light"/>
                <a:cs typeface="Roboto Condensed Light"/>
                <a:sym typeface="Roboto Condensed Light"/>
              </a:rPr>
              <a:t>or</a:t>
            </a:r>
            <a:r>
              <a:rPr lang="es-ES_tradnl" sz="1200" dirty="0">
                <a:solidFill>
                  <a:schemeClr val="dk1"/>
                </a:solidFill>
                <a:latin typeface="Roboto Condensed Light"/>
                <a:ea typeface="Roboto Condensed Light"/>
                <a:cs typeface="Roboto Condensed Light"/>
                <a:sym typeface="Roboto Condensed Light"/>
              </a:rPr>
              <a:t> </a:t>
            </a:r>
            <a:r>
              <a:rPr lang="es-ES_tradnl" sz="1200" dirty="0" err="1">
                <a:solidFill>
                  <a:schemeClr val="dk1"/>
                </a:solidFill>
                <a:latin typeface="Roboto Condensed Light"/>
                <a:ea typeface="Roboto Condensed Light"/>
                <a:cs typeface="Roboto Condensed Light"/>
                <a:sym typeface="Roboto Condensed Light"/>
              </a:rPr>
              <a:t>Out</a:t>
            </a:r>
            <a:r>
              <a:rPr lang="es-ES_tradnl" sz="1200" dirty="0">
                <a:solidFill>
                  <a:schemeClr val="dk1"/>
                </a:solidFill>
                <a:latin typeface="Roboto Condensed Light"/>
                <a:ea typeface="Roboto Condensed Light"/>
                <a:cs typeface="Roboto Condensed Light"/>
                <a:sym typeface="Roboto Condensed Light"/>
              </a:rPr>
              <a:t>) • ACL - </a:t>
            </a:r>
            <a:r>
              <a:rPr lang="es-ES_tradnl" sz="1200" dirty="0" err="1">
                <a:solidFill>
                  <a:schemeClr val="dk1"/>
                </a:solidFill>
                <a:latin typeface="Roboto Condensed Light"/>
                <a:ea typeface="Roboto Condensed Light"/>
                <a:cs typeface="Roboto Condensed Light"/>
                <a:sym typeface="Roboto Condensed Light"/>
              </a:rPr>
              <a:t>Allow</a:t>
            </a:r>
            <a:r>
              <a:rPr lang="es-ES_tradnl" sz="1200" dirty="0">
                <a:solidFill>
                  <a:schemeClr val="dk1"/>
                </a:solidFill>
                <a:latin typeface="Roboto Condensed Light"/>
                <a:ea typeface="Roboto Condensed Light"/>
                <a:cs typeface="Roboto Condensed Light"/>
                <a:sym typeface="Roboto Condensed Light"/>
              </a:rPr>
              <a:t> </a:t>
            </a:r>
            <a:r>
              <a:rPr lang="es-ES_tradnl" sz="1200" dirty="0" err="1">
                <a:solidFill>
                  <a:schemeClr val="dk1"/>
                </a:solidFill>
                <a:latin typeface="Roboto Condensed Light"/>
                <a:ea typeface="Roboto Condensed Light"/>
                <a:cs typeface="Roboto Condensed Light"/>
                <a:sym typeface="Roboto Condensed Light"/>
              </a:rPr>
              <a:t>or</a:t>
            </a:r>
            <a:r>
              <a:rPr lang="es-ES_tradnl" sz="1200" dirty="0">
                <a:solidFill>
                  <a:schemeClr val="dk1"/>
                </a:solidFill>
                <a:latin typeface="Roboto Condensed Light"/>
                <a:ea typeface="Roboto Condensed Light"/>
                <a:cs typeface="Roboto Condensed Light"/>
                <a:sym typeface="Roboto Condensed Light"/>
              </a:rPr>
              <a:t> </a:t>
            </a:r>
            <a:r>
              <a:rPr lang="es-ES_tradnl" sz="1200" dirty="0" err="1">
                <a:solidFill>
                  <a:schemeClr val="dk1"/>
                </a:solidFill>
                <a:latin typeface="Roboto Condensed Light"/>
                <a:ea typeface="Roboto Condensed Light"/>
                <a:cs typeface="Roboto Condensed Light"/>
                <a:sym typeface="Roboto Condensed Light"/>
              </a:rPr>
              <a:t>Deny</a:t>
            </a:r>
            <a:endParaRPr lang="es-ES_tradnl" sz="1200" dirty="0">
              <a:solidFill>
                <a:schemeClr val="dk1"/>
              </a:solidFill>
              <a:latin typeface="Roboto Condensed Light"/>
              <a:ea typeface="Roboto Condensed Light"/>
              <a:cs typeface="Roboto Condensed Light"/>
              <a:sym typeface="Roboto Condensed Light"/>
            </a:endParaRPr>
          </a:p>
        </p:txBody>
      </p:sp>
      <p:sp>
        <p:nvSpPr>
          <p:cNvPr id="237" name="Google Shape;237;p36"/>
          <p:cNvSpPr/>
          <p:nvPr/>
        </p:nvSpPr>
        <p:spPr>
          <a:xfrm>
            <a:off x="267552" y="1014403"/>
            <a:ext cx="4756886" cy="2719398"/>
          </a:xfrm>
          <a:prstGeom prst="snip2DiagRect">
            <a:avLst>
              <a:gd name="adj1" fmla="val 0"/>
              <a:gd name="adj2" fmla="val 0"/>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p>
        </p:txBody>
      </p:sp>
      <p:pic>
        <p:nvPicPr>
          <p:cNvPr id="3" name="Imagen 2" descr="Captura de pantalla de un celular&#10;&#10;Descripción generada automáticamente">
            <a:extLst>
              <a:ext uri="{FF2B5EF4-FFF2-40B4-BE49-F238E27FC236}">
                <a16:creationId xmlns:a16="http://schemas.microsoft.com/office/drawing/2014/main" id="{3AE8392B-4EDB-9242-848B-3D3294A140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908" y="1102307"/>
            <a:ext cx="4588258" cy="2509573"/>
          </a:xfrm>
          <a:prstGeom prst="rect">
            <a:avLst/>
          </a:prstGeom>
        </p:spPr>
      </p:pic>
    </p:spTree>
    <p:extLst>
      <p:ext uri="{BB962C8B-B14F-4D97-AF65-F5344CB8AC3E}">
        <p14:creationId xmlns:p14="http://schemas.microsoft.com/office/powerpoint/2010/main" val="387680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_tradnl"/>
              <a:t>Compute</a:t>
            </a:r>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_tradnl"/>
              <a:t>02</a:t>
            </a:r>
          </a:p>
        </p:txBody>
      </p:sp>
      <p:cxnSp>
        <p:nvCxnSpPr>
          <p:cNvPr id="217" name="Google Shape;217;p34"/>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8" name="Google Shape;218;p3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_tradnl"/>
              <a:t>Como identificar que capacidades se requieren por cada VM y ambiente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cxnSp>
        <p:nvCxnSpPr>
          <p:cNvPr id="373" name="Google Shape;373;p41"/>
          <p:cNvCxnSpPr/>
          <p:nvPr/>
        </p:nvCxnSpPr>
        <p:spPr>
          <a:xfrm rot="10800000">
            <a:off x="7701758" y="2949500"/>
            <a:ext cx="1570200" cy="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41"/>
          <p:cNvCxnSpPr/>
          <p:nvPr/>
        </p:nvCxnSpPr>
        <p:spPr>
          <a:xfrm rot="10800000">
            <a:off x="-55328" y="2148175"/>
            <a:ext cx="1487100" cy="0"/>
          </a:xfrm>
          <a:prstGeom prst="straightConnector1">
            <a:avLst/>
          </a:prstGeom>
          <a:noFill/>
          <a:ln w="9525" cap="flat" cmpd="sng">
            <a:solidFill>
              <a:schemeClr val="dk1"/>
            </a:solidFill>
            <a:prstDash val="solid"/>
            <a:round/>
            <a:headEnd type="none" w="med" len="med"/>
            <a:tailEnd type="none" w="med" len="med"/>
          </a:ln>
        </p:spPr>
      </p:cxnSp>
      <p:sp>
        <p:nvSpPr>
          <p:cNvPr id="375" name="Google Shape;375;p41"/>
          <p:cNvSpPr/>
          <p:nvPr/>
        </p:nvSpPr>
        <p:spPr>
          <a:xfrm rot="-5400000" flipH="1">
            <a:off x="5476664" y="1821475"/>
            <a:ext cx="1975500" cy="2628900"/>
          </a:xfrm>
          <a:prstGeom prst="snip1Rect">
            <a:avLst>
              <a:gd name="adj"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p>
        </p:txBody>
      </p:sp>
      <p:sp>
        <p:nvSpPr>
          <p:cNvPr id="376" name="Google Shape;376;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a:t>Pensamientos Iniciales</a:t>
            </a:r>
          </a:p>
        </p:txBody>
      </p:sp>
      <p:sp>
        <p:nvSpPr>
          <p:cNvPr id="377" name="Google Shape;377;p41"/>
          <p:cNvSpPr/>
          <p:nvPr/>
        </p:nvSpPr>
        <p:spPr>
          <a:xfrm rot="5400000">
            <a:off x="1759800" y="1039900"/>
            <a:ext cx="1975500" cy="2631000"/>
          </a:xfrm>
          <a:prstGeom prst="snip1Rect">
            <a:avLst>
              <a:gd name="adj"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p>
        </p:txBody>
      </p:sp>
      <p:sp>
        <p:nvSpPr>
          <p:cNvPr id="378" name="Google Shape;378;p41"/>
          <p:cNvSpPr txBox="1">
            <a:spLocks noGrp="1"/>
          </p:cNvSpPr>
          <p:nvPr>
            <p:ph type="ctrTitle" idx="2"/>
          </p:nvPr>
        </p:nvSpPr>
        <p:spPr>
          <a:xfrm>
            <a:off x="1741950" y="2846700"/>
            <a:ext cx="1859142" cy="427500"/>
          </a:xfrm>
          <a:prstGeom prst="rect">
            <a:avLst/>
          </a:prstGeom>
        </p:spPr>
        <p:txBody>
          <a:bodyPr spcFirstLastPara="1" wrap="square" lIns="91425" tIns="91425" rIns="91425" bIns="91425" anchor="b" anchorCtr="0">
            <a:noAutofit/>
          </a:bodyPr>
          <a:lstStyle/>
          <a:p>
            <a:pPr lvl="0"/>
            <a:r>
              <a:rPr lang="es-ES_tradnl" sz="1100">
                <a:solidFill>
                  <a:schemeClr val="lt1"/>
                </a:solidFill>
              </a:rPr>
              <a:t>SAP Note 1928533</a:t>
            </a:r>
          </a:p>
        </p:txBody>
      </p:sp>
      <p:sp>
        <p:nvSpPr>
          <p:cNvPr id="379" name="Google Shape;379;p41"/>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a:solidFill>
                  <a:schemeClr val="lt1"/>
                </a:solidFill>
              </a:rPr>
              <a:t>“Es importante contar con un buen sizing en SAPS por cada uno de los componentes de de la plataforma”</a:t>
            </a:r>
          </a:p>
          <a:p>
            <a:pPr marL="0" lvl="0" indent="0" algn="l" rtl="0">
              <a:spcBef>
                <a:spcPts val="0"/>
              </a:spcBef>
              <a:spcAft>
                <a:spcPts val="0"/>
              </a:spcAft>
              <a:buNone/>
            </a:pPr>
            <a:endParaRPr lang="es-ES_tradnl">
              <a:solidFill>
                <a:schemeClr val="lt1"/>
              </a:solidFill>
            </a:endParaRPr>
          </a:p>
        </p:txBody>
      </p:sp>
      <p:sp>
        <p:nvSpPr>
          <p:cNvPr id="380" name="Google Shape;380;p41"/>
          <p:cNvSpPr txBox="1">
            <a:spLocks noGrp="1"/>
          </p:cNvSpPr>
          <p:nvPr>
            <p:ph type="ctrTitle" idx="3"/>
          </p:nvPr>
        </p:nvSpPr>
        <p:spPr>
          <a:xfrm>
            <a:off x="5327151" y="3635300"/>
            <a:ext cx="2193532"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_tradnl" sz="1100">
                <a:solidFill>
                  <a:schemeClr val="bg1"/>
                </a:solidFill>
                <a:hlinkClick r:id="rId3">
                  <a:extLst>
                    <a:ext uri="{A12FA001-AC4F-418D-AE19-62706E023703}">
                      <ahyp:hlinkClr xmlns:ahyp="http://schemas.microsoft.com/office/drawing/2018/hyperlinkcolor" val="tx"/>
                    </a:ext>
                  </a:extLst>
                </a:hlinkClick>
              </a:rPr>
              <a:t>https://www.sap.com/validated_platform</a:t>
            </a:r>
            <a:endParaRPr lang="es-ES_tradnl" sz="1100">
              <a:solidFill>
                <a:schemeClr val="bg1"/>
              </a:solidFill>
            </a:endParaRPr>
          </a:p>
        </p:txBody>
      </p:sp>
      <p:sp>
        <p:nvSpPr>
          <p:cNvPr id="381" name="Google Shape;381;p41"/>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_tradnl">
                <a:solidFill>
                  <a:schemeClr val="lt1"/>
                </a:solidFill>
              </a:rPr>
              <a:t>“Recuerden siempre revisar cuales son las VMs certificadas por SAP por tipo de implementación”</a:t>
            </a:r>
          </a:p>
          <a:p>
            <a:pPr marL="0" lvl="0" indent="0" algn="r" rtl="0">
              <a:spcBef>
                <a:spcPts val="0"/>
              </a:spcBef>
              <a:spcAft>
                <a:spcPts val="0"/>
              </a:spcAft>
              <a:buNone/>
            </a:pPr>
            <a:endParaRPr lang="es-ES_tradnl">
              <a:solidFill>
                <a:schemeClr val="lt1"/>
              </a:solidFill>
            </a:endParaRPr>
          </a:p>
        </p:txBody>
      </p:sp>
    </p:spTree>
    <p:extLst>
      <p:ext uri="{BB962C8B-B14F-4D97-AF65-F5344CB8AC3E}">
        <p14:creationId xmlns:p14="http://schemas.microsoft.com/office/powerpoint/2010/main" val="90527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363592" y="257847"/>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a:t>VMs Certificadas</a:t>
            </a:r>
          </a:p>
        </p:txBody>
      </p:sp>
      <p:pic>
        <p:nvPicPr>
          <p:cNvPr id="3" name="Imagen 2" descr="Captura de pantalla de un celular&#10;&#10;Descripción generada automáticamente">
            <a:extLst>
              <a:ext uri="{FF2B5EF4-FFF2-40B4-BE49-F238E27FC236}">
                <a16:creationId xmlns:a16="http://schemas.microsoft.com/office/drawing/2014/main" id="{4211D932-08FA-D14B-9A27-F84025B3C1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6359" y="1299050"/>
            <a:ext cx="3908766" cy="3163936"/>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 name="Google Shape;534;p31">
            <a:extLst>
              <a:ext uri="{FF2B5EF4-FFF2-40B4-BE49-F238E27FC236}">
                <a16:creationId xmlns:a16="http://schemas.microsoft.com/office/drawing/2014/main" id="{82B1EED3-39C7-F84A-95E1-8A2D16F70BA0}"/>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980400" y="0"/>
            <a:ext cx="3163605" cy="5143500"/>
          </a:xfrm>
          <a:prstGeom prst="rect">
            <a:avLst/>
          </a:prstGeom>
          <a:noFill/>
          <a:ln>
            <a:noFill/>
          </a:ln>
        </p:spPr>
      </p:pic>
      <p:sp>
        <p:nvSpPr>
          <p:cNvPr id="4" name="CuadroTexto 3">
            <a:extLst>
              <a:ext uri="{FF2B5EF4-FFF2-40B4-BE49-F238E27FC236}">
                <a16:creationId xmlns:a16="http://schemas.microsoft.com/office/drawing/2014/main" id="{F8CD83CB-FDCB-344F-A81A-028CA70EDFB0}"/>
              </a:ext>
            </a:extLst>
          </p:cNvPr>
          <p:cNvSpPr txBox="1"/>
          <p:nvPr/>
        </p:nvSpPr>
        <p:spPr>
          <a:xfrm>
            <a:off x="996469" y="4791563"/>
            <a:ext cx="3948546" cy="200055"/>
          </a:xfrm>
          <a:prstGeom prst="rect">
            <a:avLst/>
          </a:prstGeom>
          <a:noFill/>
        </p:spPr>
        <p:txBody>
          <a:bodyPr wrap="square" rtlCol="0">
            <a:spAutoFit/>
          </a:bodyPr>
          <a:lstStyle/>
          <a:p>
            <a:r>
              <a:rPr lang="es-ES_tradnl" sz="700">
                <a:latin typeface="Verdana" panose="020B0604030504040204" pitchFamily="34" charset="0"/>
                <a:ea typeface="Verdana" panose="020B0604030504040204" pitchFamily="34" charset="0"/>
                <a:cs typeface="Verdana" panose="020B0604030504040204" pitchFamily="34" charset="0"/>
                <a:hlinkClick r:id="rId5"/>
              </a:rPr>
              <a:t>https://www.sap.com/dmc/exp/2014-09-02-hana-hardware/enEN/iaas.html</a:t>
            </a:r>
            <a:endParaRPr lang="es-ES_tradnl" sz="70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18710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CE0039E-29D6-40B6-82BF-490EF3D0E8D7}"/>
              </a:ext>
            </a:extLst>
          </p:cNvPr>
          <p:cNvGrpSpPr/>
          <p:nvPr/>
        </p:nvGrpSpPr>
        <p:grpSpPr>
          <a:xfrm>
            <a:off x="101872" y="954455"/>
            <a:ext cx="8943229" cy="4199792"/>
            <a:chOff x="142603" y="1288013"/>
            <a:chExt cx="11924305" cy="5599722"/>
          </a:xfrm>
        </p:grpSpPr>
        <p:sp>
          <p:nvSpPr>
            <p:cNvPr id="182" name="Rectangle 181"/>
            <p:cNvSpPr/>
            <p:nvPr/>
          </p:nvSpPr>
          <p:spPr bwMode="auto">
            <a:xfrm>
              <a:off x="9863826" y="1288013"/>
              <a:ext cx="2203082" cy="3016383"/>
            </a:xfrm>
            <a:prstGeom prst="rect">
              <a:avLst/>
            </a:prstGeom>
            <a:solidFill>
              <a:srgbClr val="8DBA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p:cNvSpPr/>
            <p:nvPr/>
          </p:nvSpPr>
          <p:spPr bwMode="auto">
            <a:xfrm>
              <a:off x="222317" y="1288013"/>
              <a:ext cx="9509453" cy="3016383"/>
            </a:xfrm>
            <a:prstGeom prst="rect">
              <a:avLst/>
            </a:prstGeom>
            <a:solidFill>
              <a:srgbClr val="8DBA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50" name="Picture 2" descr="Image result for sap certified hana hardware 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0246" y="6073198"/>
              <a:ext cx="1718481" cy="3579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use logo 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881711" y="6083746"/>
              <a:ext cx="571857" cy="3474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ed hat logo 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59951" y="6083916"/>
              <a:ext cx="1390373" cy="4486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ntel haswell logo 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945120" y="5937452"/>
              <a:ext cx="999190" cy="77714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bwMode="auto">
            <a:xfrm>
              <a:off x="1515077" y="3442364"/>
              <a:ext cx="594696" cy="16193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600" b="1" kern="1200">
                <a:gradFill>
                  <a:gsLst>
                    <a:gs pos="0">
                      <a:srgbClr val="FFFFFF"/>
                    </a:gs>
                    <a:gs pos="100000">
                      <a:srgbClr val="FFFFFF"/>
                    </a:gs>
                  </a:gsLst>
                  <a:lin ang="5400000" scaled="0"/>
                </a:gradFill>
                <a:latin typeface="Segoe UI"/>
                <a:cs typeface="Segoe UI" pitchFamily="34" charset="0"/>
              </a:endParaRPr>
            </a:p>
          </p:txBody>
        </p:sp>
        <p:sp>
          <p:nvSpPr>
            <p:cNvPr id="29" name="Rectangle 28"/>
            <p:cNvSpPr/>
            <p:nvPr/>
          </p:nvSpPr>
          <p:spPr bwMode="auto">
            <a:xfrm>
              <a:off x="2745058" y="3345700"/>
              <a:ext cx="594696" cy="25859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600" b="1" kern="1200">
                <a:gradFill>
                  <a:gsLst>
                    <a:gs pos="0">
                      <a:srgbClr val="FFFFFF"/>
                    </a:gs>
                    <a:gs pos="100000">
                      <a:srgbClr val="FFFFFF"/>
                    </a:gs>
                  </a:gsLst>
                  <a:lin ang="5400000" scaled="0"/>
                </a:gradFill>
                <a:latin typeface="Segoe UI"/>
                <a:cs typeface="Segoe UI" pitchFamily="34" charset="0"/>
              </a:endParaRPr>
            </a:p>
          </p:txBody>
        </p:sp>
        <p:sp>
          <p:nvSpPr>
            <p:cNvPr id="30" name="Rectangle 29"/>
            <p:cNvSpPr/>
            <p:nvPr/>
          </p:nvSpPr>
          <p:spPr bwMode="auto">
            <a:xfrm>
              <a:off x="5808552" y="2589965"/>
              <a:ext cx="594696" cy="101433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600"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3971547" y="3097132"/>
              <a:ext cx="594696" cy="50716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solidFill>
                  <a:srgbClr val="FFFFFF"/>
                </a:solidFill>
                <a:latin typeface="Segoe UI"/>
                <a:ea typeface="Segoe UI" pitchFamily="34" charset="0"/>
                <a:cs typeface="Segoe UI" pitchFamily="34" charset="0"/>
              </a:endParaRPr>
            </a:p>
          </p:txBody>
        </p:sp>
        <p:sp>
          <p:nvSpPr>
            <p:cNvPr id="32" name="Rectangle 31"/>
            <p:cNvSpPr/>
            <p:nvPr/>
          </p:nvSpPr>
          <p:spPr bwMode="auto">
            <a:xfrm>
              <a:off x="3359449" y="3183378"/>
              <a:ext cx="594696" cy="42092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solidFill>
                  <a:srgbClr val="FFFFFF"/>
                </a:solidFill>
                <a:latin typeface="Segoe UI"/>
                <a:ea typeface="Segoe UI" pitchFamily="34" charset="0"/>
                <a:cs typeface="Segoe UI" pitchFamily="34" charset="0"/>
              </a:endParaRPr>
            </a:p>
          </p:txBody>
        </p:sp>
        <p:sp>
          <p:nvSpPr>
            <p:cNvPr id="33" name="Rectangle 32"/>
            <p:cNvSpPr/>
            <p:nvPr/>
          </p:nvSpPr>
          <p:spPr bwMode="auto">
            <a:xfrm>
              <a:off x="4583645" y="3097132"/>
              <a:ext cx="594696" cy="5071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600" b="1" kern="1200">
                <a:gradFill>
                  <a:gsLst>
                    <a:gs pos="0">
                      <a:srgbClr val="FFFFFF"/>
                    </a:gs>
                    <a:gs pos="100000">
                      <a:srgbClr val="FFFFFF"/>
                    </a:gs>
                  </a:gsLst>
                  <a:lin ang="5400000" scaled="0"/>
                </a:gradFill>
                <a:latin typeface="Segoe UI"/>
                <a:cs typeface="Segoe UI" pitchFamily="34" charset="0"/>
              </a:endParaRPr>
            </a:p>
          </p:txBody>
        </p:sp>
        <p:sp>
          <p:nvSpPr>
            <p:cNvPr id="34" name="Rectangle 33"/>
            <p:cNvSpPr/>
            <p:nvPr/>
          </p:nvSpPr>
          <p:spPr bwMode="auto">
            <a:xfrm>
              <a:off x="6459950" y="2752417"/>
              <a:ext cx="594696" cy="8535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p:cNvSpPr/>
            <p:nvPr/>
          </p:nvSpPr>
          <p:spPr bwMode="auto">
            <a:xfrm>
              <a:off x="6459950" y="2474627"/>
              <a:ext cx="594696" cy="2366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750"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rot="3827573">
              <a:off x="6478287" y="2681040"/>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p:cNvSpPr/>
            <p:nvPr/>
          </p:nvSpPr>
          <p:spPr bwMode="auto">
            <a:xfrm rot="3827573">
              <a:off x="6613373" y="2681041"/>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rot="3827573">
              <a:off x="6748460" y="2681042"/>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p:cNvSpPr/>
            <p:nvPr/>
          </p:nvSpPr>
          <p:spPr bwMode="auto">
            <a:xfrm rot="3827573">
              <a:off x="6883548" y="2681043"/>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rot="3827573">
              <a:off x="7018634" y="2681044"/>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Straight Arrow Connector 24"/>
            <p:cNvCxnSpPr>
              <a:cxnSpLocks/>
            </p:cNvCxnSpPr>
            <p:nvPr/>
          </p:nvCxnSpPr>
          <p:spPr>
            <a:xfrm flipV="1">
              <a:off x="280858" y="3915461"/>
              <a:ext cx="6102325" cy="16504"/>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p:cNvCxnSpPr>
            <p:nvPr/>
          </p:nvCxnSpPr>
          <p:spPr>
            <a:xfrm flipV="1">
              <a:off x="280858" y="4151591"/>
              <a:ext cx="9119218" cy="23533"/>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5195744" y="2763487"/>
              <a:ext cx="594696" cy="8417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p:cNvSpPr/>
            <p:nvPr/>
          </p:nvSpPr>
          <p:spPr bwMode="auto">
            <a:xfrm>
              <a:off x="7069869" y="2752417"/>
              <a:ext cx="594696" cy="8535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p:cNvSpPr/>
            <p:nvPr/>
          </p:nvSpPr>
          <p:spPr bwMode="auto">
            <a:xfrm>
              <a:off x="7069869" y="2367436"/>
              <a:ext cx="594696" cy="3438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750"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p:cNvSpPr/>
            <p:nvPr/>
          </p:nvSpPr>
          <p:spPr bwMode="auto">
            <a:xfrm rot="3827573">
              <a:off x="7088206" y="2681040"/>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p:cNvSpPr/>
            <p:nvPr/>
          </p:nvSpPr>
          <p:spPr bwMode="auto">
            <a:xfrm rot="3827573">
              <a:off x="7223293" y="2681041"/>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p:cNvSpPr/>
            <p:nvPr/>
          </p:nvSpPr>
          <p:spPr bwMode="auto">
            <a:xfrm rot="3827573">
              <a:off x="7358380" y="2681042"/>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p:cNvSpPr/>
            <p:nvPr/>
          </p:nvSpPr>
          <p:spPr bwMode="auto">
            <a:xfrm rot="3827573">
              <a:off x="7493466" y="2681043"/>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p:cNvSpPr/>
            <p:nvPr/>
          </p:nvSpPr>
          <p:spPr bwMode="auto">
            <a:xfrm rot="3827573">
              <a:off x="7628554" y="2681044"/>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7679788" y="2752417"/>
              <a:ext cx="594696" cy="8535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7679788" y="2235024"/>
              <a:ext cx="594696" cy="4762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750"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rot="3827573">
              <a:off x="7698126" y="2681040"/>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rot="3827573">
              <a:off x="7833213" y="2681041"/>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Rectangle 109"/>
            <p:cNvSpPr/>
            <p:nvPr/>
          </p:nvSpPr>
          <p:spPr bwMode="auto">
            <a:xfrm rot="3827573">
              <a:off x="7968299" y="2681042"/>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Rectangle 110"/>
            <p:cNvSpPr/>
            <p:nvPr/>
          </p:nvSpPr>
          <p:spPr bwMode="auto">
            <a:xfrm rot="3827573">
              <a:off x="8103386" y="2681043"/>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p:cNvSpPr/>
            <p:nvPr/>
          </p:nvSpPr>
          <p:spPr bwMode="auto">
            <a:xfrm rot="3827573">
              <a:off x="8238473" y="2681044"/>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p:cNvSpPr/>
            <p:nvPr/>
          </p:nvSpPr>
          <p:spPr bwMode="auto">
            <a:xfrm>
              <a:off x="8289708" y="2752417"/>
              <a:ext cx="594696" cy="8535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p:cNvSpPr/>
            <p:nvPr/>
          </p:nvSpPr>
          <p:spPr bwMode="auto">
            <a:xfrm>
              <a:off x="8289708" y="2096307"/>
              <a:ext cx="594696" cy="61494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750"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p:cNvSpPr/>
            <p:nvPr/>
          </p:nvSpPr>
          <p:spPr bwMode="auto">
            <a:xfrm rot="3827573">
              <a:off x="8308045" y="2681040"/>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p:cNvSpPr/>
            <p:nvPr/>
          </p:nvSpPr>
          <p:spPr bwMode="auto">
            <a:xfrm rot="3827573">
              <a:off x="8443132" y="2681041"/>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p:cNvSpPr/>
            <p:nvPr/>
          </p:nvSpPr>
          <p:spPr bwMode="auto">
            <a:xfrm rot="3827573">
              <a:off x="8578219" y="2681042"/>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p:cNvSpPr/>
            <p:nvPr/>
          </p:nvSpPr>
          <p:spPr bwMode="auto">
            <a:xfrm rot="3827573">
              <a:off x="8713306" y="2681043"/>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p:cNvSpPr/>
            <p:nvPr/>
          </p:nvSpPr>
          <p:spPr bwMode="auto">
            <a:xfrm rot="3827573">
              <a:off x="8848392" y="2681044"/>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p:cNvSpPr/>
            <p:nvPr/>
          </p:nvSpPr>
          <p:spPr bwMode="auto">
            <a:xfrm>
              <a:off x="8899627" y="2752417"/>
              <a:ext cx="594696" cy="8535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p:cNvSpPr/>
            <p:nvPr/>
          </p:nvSpPr>
          <p:spPr bwMode="auto">
            <a:xfrm>
              <a:off x="8899627" y="1943390"/>
              <a:ext cx="594696" cy="7678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750" b="1" kern="12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p:cNvSpPr/>
            <p:nvPr/>
          </p:nvSpPr>
          <p:spPr bwMode="auto">
            <a:xfrm rot="3827573">
              <a:off x="8917964" y="2681040"/>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p:cNvSpPr/>
            <p:nvPr/>
          </p:nvSpPr>
          <p:spPr bwMode="auto">
            <a:xfrm rot="3827573">
              <a:off x="9053051" y="2681041"/>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p:cNvSpPr/>
            <p:nvPr/>
          </p:nvSpPr>
          <p:spPr bwMode="auto">
            <a:xfrm rot="3827573">
              <a:off x="9188139" y="2681042"/>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p:cNvSpPr/>
            <p:nvPr/>
          </p:nvSpPr>
          <p:spPr bwMode="auto">
            <a:xfrm rot="3827573">
              <a:off x="9323225" y="2681043"/>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bwMode="auto">
            <a:xfrm rot="3827573">
              <a:off x="9458312" y="2681044"/>
              <a:ext cx="96345" cy="1008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kern="12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8" name="TextBox 2047"/>
            <p:cNvSpPr txBox="1"/>
            <p:nvPr/>
          </p:nvSpPr>
          <p:spPr>
            <a:xfrm>
              <a:off x="1379447" y="3319719"/>
              <a:ext cx="877967"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768GB</a:t>
              </a:r>
            </a:p>
          </p:txBody>
        </p:sp>
        <p:sp>
          <p:nvSpPr>
            <p:cNvPr id="128" name="TextBox 127"/>
            <p:cNvSpPr txBox="1"/>
            <p:nvPr/>
          </p:nvSpPr>
          <p:spPr>
            <a:xfrm>
              <a:off x="2624752" y="3314843"/>
              <a:ext cx="815985"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1.5TB</a:t>
              </a:r>
            </a:p>
          </p:txBody>
        </p:sp>
        <p:sp>
          <p:nvSpPr>
            <p:cNvPr id="129" name="TextBox 128"/>
            <p:cNvSpPr txBox="1"/>
            <p:nvPr/>
          </p:nvSpPr>
          <p:spPr>
            <a:xfrm>
              <a:off x="3260306" y="3310308"/>
              <a:ext cx="815985"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1.7TB</a:t>
              </a:r>
            </a:p>
          </p:txBody>
        </p:sp>
        <p:sp>
          <p:nvSpPr>
            <p:cNvPr id="130" name="TextBox 129"/>
            <p:cNvSpPr txBox="1"/>
            <p:nvPr/>
          </p:nvSpPr>
          <p:spPr>
            <a:xfrm>
              <a:off x="3925726" y="3308300"/>
              <a:ext cx="674920"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2TB</a:t>
              </a:r>
            </a:p>
          </p:txBody>
        </p:sp>
        <p:sp>
          <p:nvSpPr>
            <p:cNvPr id="131" name="TextBox 130"/>
            <p:cNvSpPr txBox="1"/>
            <p:nvPr/>
          </p:nvSpPr>
          <p:spPr>
            <a:xfrm>
              <a:off x="4530875" y="3313030"/>
              <a:ext cx="674920"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2TB</a:t>
              </a:r>
            </a:p>
          </p:txBody>
        </p:sp>
        <p:sp>
          <p:nvSpPr>
            <p:cNvPr id="132" name="TextBox 131"/>
            <p:cNvSpPr txBox="1"/>
            <p:nvPr/>
          </p:nvSpPr>
          <p:spPr>
            <a:xfrm>
              <a:off x="5095299" y="3310612"/>
              <a:ext cx="815985"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3.8TB</a:t>
              </a:r>
            </a:p>
          </p:txBody>
        </p:sp>
        <p:sp>
          <p:nvSpPr>
            <p:cNvPr id="133" name="TextBox 132"/>
            <p:cNvSpPr txBox="1"/>
            <p:nvPr/>
          </p:nvSpPr>
          <p:spPr>
            <a:xfrm>
              <a:off x="5777051" y="3314838"/>
              <a:ext cx="674920"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4TB</a:t>
              </a:r>
            </a:p>
          </p:txBody>
        </p:sp>
        <p:sp>
          <p:nvSpPr>
            <p:cNvPr id="134" name="TextBox 133"/>
            <p:cNvSpPr txBox="1"/>
            <p:nvPr/>
          </p:nvSpPr>
          <p:spPr>
            <a:xfrm>
              <a:off x="6434763" y="3302194"/>
              <a:ext cx="674920"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6TB</a:t>
              </a:r>
            </a:p>
          </p:txBody>
        </p:sp>
        <p:sp>
          <p:nvSpPr>
            <p:cNvPr id="135" name="TextBox 134"/>
            <p:cNvSpPr txBox="1"/>
            <p:nvPr/>
          </p:nvSpPr>
          <p:spPr>
            <a:xfrm>
              <a:off x="7052163" y="3312128"/>
              <a:ext cx="674920"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8TB</a:t>
              </a:r>
            </a:p>
          </p:txBody>
        </p:sp>
        <p:sp>
          <p:nvSpPr>
            <p:cNvPr id="136" name="TextBox 135"/>
            <p:cNvSpPr txBox="1"/>
            <p:nvPr/>
          </p:nvSpPr>
          <p:spPr>
            <a:xfrm>
              <a:off x="7607465" y="3308301"/>
              <a:ext cx="768964"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12TB</a:t>
              </a:r>
            </a:p>
          </p:txBody>
        </p:sp>
        <p:sp>
          <p:nvSpPr>
            <p:cNvPr id="137" name="TextBox 136"/>
            <p:cNvSpPr txBox="1"/>
            <p:nvPr/>
          </p:nvSpPr>
          <p:spPr>
            <a:xfrm>
              <a:off x="8218481" y="3307293"/>
              <a:ext cx="768964"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16TB</a:t>
              </a:r>
            </a:p>
          </p:txBody>
        </p:sp>
        <p:sp>
          <p:nvSpPr>
            <p:cNvPr id="138" name="TextBox 137"/>
            <p:cNvSpPr txBox="1"/>
            <p:nvPr/>
          </p:nvSpPr>
          <p:spPr>
            <a:xfrm>
              <a:off x="8814667" y="3301764"/>
              <a:ext cx="768964"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20TB</a:t>
              </a:r>
            </a:p>
          </p:txBody>
        </p:sp>
        <p:sp>
          <p:nvSpPr>
            <p:cNvPr id="140" name="TextBox 139"/>
            <p:cNvSpPr txBox="1"/>
            <p:nvPr/>
          </p:nvSpPr>
          <p:spPr>
            <a:xfrm>
              <a:off x="7638893" y="3795192"/>
              <a:ext cx="786063"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chemeClr val="tx1"/>
                  </a:solidFill>
                  <a:latin typeface="Arial Black" panose="020B0A04020102020204" pitchFamily="34" charset="0"/>
                  <a:ea typeface="+mn-ea"/>
                  <a:cs typeface="+mn-cs"/>
                </a:rPr>
                <a:t>OLTP</a:t>
              </a:r>
            </a:p>
          </p:txBody>
        </p:sp>
        <p:sp>
          <p:nvSpPr>
            <p:cNvPr id="141" name="TextBox 140"/>
            <p:cNvSpPr txBox="1"/>
            <p:nvPr/>
          </p:nvSpPr>
          <p:spPr>
            <a:xfrm>
              <a:off x="2601479" y="3571316"/>
              <a:ext cx="1294748"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chemeClr val="tx1"/>
                  </a:solidFill>
                  <a:latin typeface="Arial Black" panose="020B0A04020102020204" pitchFamily="34" charset="0"/>
                  <a:ea typeface="+mn-ea"/>
                  <a:cs typeface="+mn-cs"/>
                </a:rPr>
                <a:t>OLAP/ OLTP</a:t>
              </a:r>
            </a:p>
          </p:txBody>
        </p:sp>
        <p:sp>
          <p:nvSpPr>
            <p:cNvPr id="179" name="TextBox 178"/>
            <p:cNvSpPr txBox="1"/>
            <p:nvPr/>
          </p:nvSpPr>
          <p:spPr>
            <a:xfrm>
              <a:off x="181399" y="1288014"/>
              <a:ext cx="1153684"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chemeClr val="tx1"/>
                  </a:solidFill>
                  <a:latin typeface="Arial Black" panose="020B0A04020102020204" pitchFamily="34" charset="0"/>
                  <a:ea typeface="+mn-ea"/>
                  <a:cs typeface="+mn-cs"/>
                </a:rPr>
                <a:t>SCALE-UP</a:t>
              </a:r>
            </a:p>
          </p:txBody>
        </p:sp>
        <p:sp>
          <p:nvSpPr>
            <p:cNvPr id="180" name="TextBox 179"/>
            <p:cNvSpPr txBox="1"/>
            <p:nvPr/>
          </p:nvSpPr>
          <p:spPr>
            <a:xfrm>
              <a:off x="9863825" y="1318992"/>
              <a:ext cx="1271237"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chemeClr val="tx1"/>
                  </a:solidFill>
                  <a:latin typeface="Arial Black" panose="020B0A04020102020204" pitchFamily="34" charset="0"/>
                  <a:ea typeface="+mn-ea"/>
                  <a:cs typeface="+mn-cs"/>
                </a:rPr>
                <a:t>SCALE-OUT</a:t>
              </a:r>
            </a:p>
          </p:txBody>
        </p:sp>
        <p:sp>
          <p:nvSpPr>
            <p:cNvPr id="183" name="TextBox 182"/>
            <p:cNvSpPr txBox="1"/>
            <p:nvPr/>
          </p:nvSpPr>
          <p:spPr>
            <a:xfrm>
              <a:off x="10643892" y="3794117"/>
              <a:ext cx="792473"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chemeClr val="tx1"/>
                  </a:solidFill>
                  <a:latin typeface="Arial Black" panose="020B0A04020102020204" pitchFamily="34" charset="0"/>
                  <a:ea typeface="+mn-ea"/>
                  <a:cs typeface="+mn-cs"/>
                </a:rPr>
                <a:t>OLAP</a:t>
              </a:r>
            </a:p>
          </p:txBody>
        </p:sp>
        <p:sp>
          <p:nvSpPr>
            <p:cNvPr id="184" name="Rectangle 183"/>
            <p:cNvSpPr/>
            <p:nvPr/>
          </p:nvSpPr>
          <p:spPr bwMode="auto">
            <a:xfrm>
              <a:off x="4305082" y="4506020"/>
              <a:ext cx="149889" cy="14133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solidFill>
                  <a:srgbClr val="FFFFFF"/>
                </a:solidFill>
                <a:latin typeface="Segoe UI"/>
                <a:ea typeface="Segoe UI" pitchFamily="34" charset="0"/>
                <a:cs typeface="Segoe UI" pitchFamily="34" charset="0"/>
              </a:endParaRPr>
            </a:p>
          </p:txBody>
        </p:sp>
        <p:sp>
          <p:nvSpPr>
            <p:cNvPr id="185" name="Rectangle 184"/>
            <p:cNvSpPr/>
            <p:nvPr/>
          </p:nvSpPr>
          <p:spPr bwMode="auto">
            <a:xfrm>
              <a:off x="790246" y="4519335"/>
              <a:ext cx="149889" cy="14133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solidFill>
                  <a:srgbClr val="FFFFFF"/>
                </a:solidFill>
                <a:latin typeface="Segoe UI"/>
                <a:ea typeface="Segoe UI" pitchFamily="34" charset="0"/>
                <a:cs typeface="Segoe UI" pitchFamily="34" charset="0"/>
              </a:endParaRPr>
            </a:p>
          </p:txBody>
        </p:sp>
        <p:sp>
          <p:nvSpPr>
            <p:cNvPr id="186" name="TextBox 185"/>
            <p:cNvSpPr txBox="1"/>
            <p:nvPr/>
          </p:nvSpPr>
          <p:spPr>
            <a:xfrm>
              <a:off x="4351590" y="4370395"/>
              <a:ext cx="2027855"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chemeClr val="tx1"/>
                  </a:solidFill>
                  <a:latin typeface="Arial Black" panose="020B0A04020102020204" pitchFamily="34" charset="0"/>
                  <a:ea typeface="+mn-ea"/>
                  <a:cs typeface="+mn-cs"/>
                </a:rPr>
                <a:t>HANA Large Instance</a:t>
              </a:r>
            </a:p>
          </p:txBody>
        </p:sp>
        <p:sp>
          <p:nvSpPr>
            <p:cNvPr id="187" name="TextBox 186"/>
            <p:cNvSpPr txBox="1"/>
            <p:nvPr/>
          </p:nvSpPr>
          <p:spPr>
            <a:xfrm>
              <a:off x="929836" y="4370395"/>
              <a:ext cx="2081288"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chemeClr val="tx1"/>
                  </a:solidFill>
                  <a:latin typeface="Arial Black" panose="020B0A04020102020204" pitchFamily="34" charset="0"/>
                  <a:ea typeface="+mn-ea"/>
                  <a:cs typeface="+mn-cs"/>
                </a:rPr>
                <a:t>HANA Virtual Machine</a:t>
              </a:r>
            </a:p>
          </p:txBody>
        </p:sp>
        <p:sp>
          <p:nvSpPr>
            <p:cNvPr id="127" name="Rectangle 126">
              <a:extLst>
                <a:ext uri="{FF2B5EF4-FFF2-40B4-BE49-F238E27FC236}">
                  <a16:creationId xmlns:a16="http://schemas.microsoft.com/office/drawing/2014/main" id="{8B8FF67C-3165-4DC4-BCF7-933A3E9D8160}"/>
                </a:ext>
              </a:extLst>
            </p:cNvPr>
            <p:cNvSpPr/>
            <p:nvPr/>
          </p:nvSpPr>
          <p:spPr bwMode="auto">
            <a:xfrm>
              <a:off x="2134637" y="3403544"/>
              <a:ext cx="594696" cy="20227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solidFill>
                  <a:srgbClr val="FFFFFF"/>
                </a:solidFill>
                <a:latin typeface="Segoe UI"/>
                <a:cs typeface="Segoe UI" pitchFamily="34" charset="0"/>
              </a:endParaRPr>
            </a:p>
          </p:txBody>
        </p:sp>
        <p:sp>
          <p:nvSpPr>
            <p:cNvPr id="142" name="TextBox 141">
              <a:extLst>
                <a:ext uri="{FF2B5EF4-FFF2-40B4-BE49-F238E27FC236}">
                  <a16:creationId xmlns:a16="http://schemas.microsoft.com/office/drawing/2014/main" id="{B0406D10-0A6E-43CD-A564-FDDED5CAA44C}"/>
                </a:ext>
              </a:extLst>
            </p:cNvPr>
            <p:cNvSpPr txBox="1"/>
            <p:nvPr/>
          </p:nvSpPr>
          <p:spPr>
            <a:xfrm>
              <a:off x="2083854" y="3322762"/>
              <a:ext cx="674920"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rgbClr val="FFFFFF"/>
                  </a:solidFill>
                  <a:latin typeface="Arial Black" panose="020B0A04020102020204" pitchFamily="34" charset="0"/>
                  <a:ea typeface="+mn-ea"/>
                  <a:cs typeface="+mn-cs"/>
                </a:rPr>
                <a:t>1TB</a:t>
              </a:r>
            </a:p>
          </p:txBody>
        </p:sp>
        <p:sp>
          <p:nvSpPr>
            <p:cNvPr id="2" name="TextBox 1">
              <a:extLst>
                <a:ext uri="{FF2B5EF4-FFF2-40B4-BE49-F238E27FC236}">
                  <a16:creationId xmlns:a16="http://schemas.microsoft.com/office/drawing/2014/main" id="{C25DE162-B2F6-4012-BBA4-5976B9CDC732}"/>
                </a:ext>
              </a:extLst>
            </p:cNvPr>
            <p:cNvSpPr txBox="1"/>
            <p:nvPr/>
          </p:nvSpPr>
          <p:spPr>
            <a:xfrm>
              <a:off x="7976511" y="6462314"/>
              <a:ext cx="4070353" cy="425421"/>
            </a:xfrm>
            <a:prstGeom prst="rect">
              <a:avLst/>
            </a:prstGeom>
            <a:noFill/>
          </p:spPr>
          <p:txBody>
            <a:bodyPr wrap="none" lIns="134464" tIns="107571" rIns="134464" bIns="107571" rtlCol="0">
              <a:spAutoFit/>
            </a:bodyPr>
            <a:lstStyle/>
            <a:p>
              <a:pPr defTabSz="685800">
                <a:lnSpc>
                  <a:spcPct val="90000"/>
                </a:lnSpc>
                <a:spcAft>
                  <a:spcPts val="441"/>
                </a:spcAft>
                <a:buClrTx/>
                <a:defRPr/>
              </a:pPr>
              <a:r>
                <a:rPr lang="en-US" sz="735" kern="1200">
                  <a:solidFill>
                    <a:schemeClr val="tx1"/>
                  </a:solidFill>
                  <a:latin typeface="Segoe UI"/>
                  <a:ea typeface="+mn-ea"/>
                  <a:cs typeface="+mn-cs"/>
                </a:rPr>
                <a:t>https://</a:t>
              </a:r>
              <a:r>
                <a:rPr lang="en-US" sz="735" kern="1200" err="1">
                  <a:solidFill>
                    <a:schemeClr val="tx1"/>
                  </a:solidFill>
                  <a:latin typeface="Segoe UI"/>
                  <a:ea typeface="+mn-ea"/>
                  <a:cs typeface="+mn-cs"/>
                </a:rPr>
                <a:t>azure.microsoft.com</a:t>
              </a:r>
              <a:r>
                <a:rPr lang="en-US" sz="735" kern="1200">
                  <a:solidFill>
                    <a:schemeClr val="tx1"/>
                  </a:solidFill>
                  <a:latin typeface="Segoe UI"/>
                  <a:ea typeface="+mn-ea"/>
                  <a:cs typeface="+mn-cs"/>
                </a:rPr>
                <a:t>/</a:t>
              </a:r>
              <a:r>
                <a:rPr lang="en-US" sz="735" kern="1200" err="1">
                  <a:solidFill>
                    <a:schemeClr val="tx1"/>
                  </a:solidFill>
                  <a:latin typeface="Segoe UI"/>
                  <a:ea typeface="+mn-ea"/>
                  <a:cs typeface="+mn-cs"/>
                </a:rPr>
                <a:t>en</a:t>
              </a:r>
              <a:r>
                <a:rPr lang="en-US" sz="735" kern="1200">
                  <a:solidFill>
                    <a:schemeClr val="tx1"/>
                  </a:solidFill>
                  <a:latin typeface="Segoe UI"/>
                  <a:ea typeface="+mn-ea"/>
                  <a:cs typeface="+mn-cs"/>
                </a:rPr>
                <a:t>-au/services/virtual-machines/sap-</a:t>
              </a:r>
              <a:r>
                <a:rPr lang="en-US" sz="735" kern="1200" err="1">
                  <a:solidFill>
                    <a:schemeClr val="tx1"/>
                  </a:solidFill>
                  <a:latin typeface="Segoe UI"/>
                  <a:ea typeface="+mn-ea"/>
                  <a:cs typeface="+mn-cs"/>
                </a:rPr>
                <a:t>hana</a:t>
              </a:r>
              <a:r>
                <a:rPr lang="en-US" sz="735" kern="1200">
                  <a:solidFill>
                    <a:schemeClr val="tx1"/>
                  </a:solidFill>
                  <a:latin typeface="Segoe UI"/>
                  <a:ea typeface="+mn-ea"/>
                  <a:cs typeface="+mn-cs"/>
                </a:rPr>
                <a:t>/</a:t>
              </a:r>
            </a:p>
          </p:txBody>
        </p:sp>
        <p:pic>
          <p:nvPicPr>
            <p:cNvPr id="4" name="Picture 3">
              <a:extLst>
                <a:ext uri="{FF2B5EF4-FFF2-40B4-BE49-F238E27FC236}">
                  <a16:creationId xmlns:a16="http://schemas.microsoft.com/office/drawing/2014/main" id="{CD23A8DA-BEEF-4E65-A4F3-0DFAA7B5F09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127938" y="1982064"/>
              <a:ext cx="1657705" cy="1543381"/>
            </a:xfrm>
            <a:prstGeom prst="rect">
              <a:avLst/>
            </a:prstGeom>
          </p:spPr>
        </p:pic>
        <p:sp>
          <p:nvSpPr>
            <p:cNvPr id="144" name="Rectangle 143">
              <a:extLst>
                <a:ext uri="{FF2B5EF4-FFF2-40B4-BE49-F238E27FC236}">
                  <a16:creationId xmlns:a16="http://schemas.microsoft.com/office/drawing/2014/main" id="{FE2AC666-28DB-46C6-B935-C5AE8024D6DB}"/>
                </a:ext>
              </a:extLst>
            </p:cNvPr>
            <p:cNvSpPr/>
            <p:nvPr/>
          </p:nvSpPr>
          <p:spPr bwMode="auto">
            <a:xfrm>
              <a:off x="902269" y="3500559"/>
              <a:ext cx="594696" cy="10373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solidFill>
                  <a:srgbClr val="FFFFFF"/>
                </a:solidFill>
                <a:latin typeface="Segoe UI"/>
                <a:cs typeface="Segoe UI" pitchFamily="34" charset="0"/>
              </a:endParaRPr>
            </a:p>
          </p:txBody>
        </p:sp>
        <p:sp>
          <p:nvSpPr>
            <p:cNvPr id="146" name="Rectangle 145">
              <a:extLst>
                <a:ext uri="{FF2B5EF4-FFF2-40B4-BE49-F238E27FC236}">
                  <a16:creationId xmlns:a16="http://schemas.microsoft.com/office/drawing/2014/main" id="{B19CDB1E-0F3C-454E-AACE-432FEC23C2C5}"/>
                </a:ext>
              </a:extLst>
            </p:cNvPr>
            <p:cNvSpPr/>
            <p:nvPr/>
          </p:nvSpPr>
          <p:spPr bwMode="auto">
            <a:xfrm>
              <a:off x="280858" y="3548061"/>
              <a:ext cx="594696" cy="5623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ctr" anchorCtr="0" forceAA="0" compatLnSpc="1">
              <a:prstTxWarp prst="textNoShape">
                <a:avLst/>
              </a:prstTxWarp>
              <a:noAutofit/>
            </a:bodyPr>
            <a:lstStyle/>
            <a:p>
              <a:pPr algn="ctr" defTabSz="699220" fontAlgn="base">
                <a:lnSpc>
                  <a:spcPct val="90000"/>
                </a:lnSpc>
                <a:spcBef>
                  <a:spcPct val="0"/>
                </a:spcBef>
                <a:spcAft>
                  <a:spcPct val="0"/>
                </a:spcAft>
                <a:buClrTx/>
                <a:defRPr/>
              </a:pPr>
              <a:endParaRPr lang="en-US" sz="525" b="1" kern="1200">
                <a:solidFill>
                  <a:srgbClr val="FFFFFF"/>
                </a:solidFill>
                <a:latin typeface="Segoe UI"/>
                <a:cs typeface="Segoe UI" pitchFamily="34" charset="0"/>
              </a:endParaRPr>
            </a:p>
          </p:txBody>
        </p:sp>
        <p:sp>
          <p:nvSpPr>
            <p:cNvPr id="152" name="TextBox 151">
              <a:extLst>
                <a:ext uri="{FF2B5EF4-FFF2-40B4-BE49-F238E27FC236}">
                  <a16:creationId xmlns:a16="http://schemas.microsoft.com/office/drawing/2014/main" id="{76563324-2E1B-4BEE-AA5B-FA9B2B7DBE2B}"/>
                </a:ext>
              </a:extLst>
            </p:cNvPr>
            <p:cNvSpPr txBox="1"/>
            <p:nvPr/>
          </p:nvSpPr>
          <p:spPr>
            <a:xfrm>
              <a:off x="765163" y="3222413"/>
              <a:ext cx="877967"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chemeClr val="tx1"/>
                  </a:solidFill>
                  <a:latin typeface="Arial Black" panose="020B0A04020102020204" pitchFamily="34" charset="0"/>
                  <a:ea typeface="+mn-ea"/>
                  <a:cs typeface="+mn-cs"/>
                </a:rPr>
                <a:t>432GB</a:t>
              </a:r>
            </a:p>
          </p:txBody>
        </p:sp>
        <p:sp>
          <p:nvSpPr>
            <p:cNvPr id="154" name="TextBox 153">
              <a:extLst>
                <a:ext uri="{FF2B5EF4-FFF2-40B4-BE49-F238E27FC236}">
                  <a16:creationId xmlns:a16="http://schemas.microsoft.com/office/drawing/2014/main" id="{8C7A0EAB-D502-4BD9-9587-70525DC9BB6F}"/>
                </a:ext>
              </a:extLst>
            </p:cNvPr>
            <p:cNvSpPr txBox="1"/>
            <p:nvPr/>
          </p:nvSpPr>
          <p:spPr>
            <a:xfrm>
              <a:off x="142603" y="3281710"/>
              <a:ext cx="877967" cy="447775"/>
            </a:xfrm>
            <a:prstGeom prst="rect">
              <a:avLst/>
            </a:prstGeom>
            <a:noFill/>
          </p:spPr>
          <p:txBody>
            <a:bodyPr wrap="none" lIns="137141" tIns="109713" rIns="137141" bIns="109713" rtlCol="0">
              <a:spAutoFit/>
            </a:bodyPr>
            <a:lstStyle/>
            <a:p>
              <a:pPr defTabSz="685800">
                <a:lnSpc>
                  <a:spcPct val="90000"/>
                </a:lnSpc>
                <a:spcAft>
                  <a:spcPts val="450"/>
                </a:spcAft>
                <a:buClrTx/>
                <a:defRPr/>
              </a:pPr>
              <a:r>
                <a:rPr lang="en-US" sz="825" kern="1200">
                  <a:solidFill>
                    <a:schemeClr val="tx1"/>
                  </a:solidFill>
                  <a:latin typeface="Arial Black" panose="020B0A04020102020204" pitchFamily="34" charset="0"/>
                  <a:ea typeface="+mn-ea"/>
                  <a:cs typeface="+mn-cs"/>
                </a:rPr>
                <a:t>256GB</a:t>
              </a:r>
            </a:p>
          </p:txBody>
        </p:sp>
      </p:grpSp>
      <p:sp>
        <p:nvSpPr>
          <p:cNvPr id="3" name="Star: 5 Points 2">
            <a:extLst>
              <a:ext uri="{FF2B5EF4-FFF2-40B4-BE49-F238E27FC236}">
                <a16:creationId xmlns:a16="http://schemas.microsoft.com/office/drawing/2014/main" id="{31AB68F4-B030-4A8D-A18B-30479EAD12A6}"/>
              </a:ext>
            </a:extLst>
          </p:cNvPr>
          <p:cNvSpPr/>
          <p:nvPr/>
        </p:nvSpPr>
        <p:spPr bwMode="auto">
          <a:xfrm>
            <a:off x="1232978" y="2303053"/>
            <a:ext cx="245132" cy="203258"/>
          </a:xfrm>
          <a:prstGeom prst="star5">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85" name="Star: 5 Points 84">
            <a:extLst>
              <a:ext uri="{FF2B5EF4-FFF2-40B4-BE49-F238E27FC236}">
                <a16:creationId xmlns:a16="http://schemas.microsoft.com/office/drawing/2014/main" id="{8E0C7D7B-C004-419C-AB6F-C36DA96EE7E8}"/>
              </a:ext>
            </a:extLst>
          </p:cNvPr>
          <p:cNvSpPr/>
          <p:nvPr/>
        </p:nvSpPr>
        <p:spPr bwMode="auto">
          <a:xfrm>
            <a:off x="2155774" y="2278984"/>
            <a:ext cx="245132" cy="203258"/>
          </a:xfrm>
          <a:prstGeom prst="star5">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6" name="Título 5">
            <a:extLst>
              <a:ext uri="{FF2B5EF4-FFF2-40B4-BE49-F238E27FC236}">
                <a16:creationId xmlns:a16="http://schemas.microsoft.com/office/drawing/2014/main" id="{BD4D0F1E-825A-2242-8E1E-BBB7AD31B22E}"/>
              </a:ext>
            </a:extLst>
          </p:cNvPr>
          <p:cNvSpPr>
            <a:spLocks noGrp="1"/>
          </p:cNvSpPr>
          <p:nvPr>
            <p:ph type="ctrTitle"/>
          </p:nvPr>
        </p:nvSpPr>
        <p:spPr/>
        <p:txBody>
          <a:bodyPr/>
          <a:lstStyle/>
          <a:p>
            <a:r>
              <a:rPr lang="es-ES_tradnl"/>
              <a:t>Azure/SAP At a </a:t>
            </a:r>
            <a:r>
              <a:rPr lang="es-ES_tradnl" err="1"/>
              <a:t>Glance</a:t>
            </a:r>
            <a:endParaRPr lang="es-ES_tradnl"/>
          </a:p>
        </p:txBody>
      </p:sp>
      <p:pic>
        <p:nvPicPr>
          <p:cNvPr id="8" name="Imagen 7" descr="Imagen que contiene reloj, ciudad, firmar, calle&#10;&#10;Descripción generada automáticamente">
            <a:extLst>
              <a:ext uri="{FF2B5EF4-FFF2-40B4-BE49-F238E27FC236}">
                <a16:creationId xmlns:a16="http://schemas.microsoft.com/office/drawing/2014/main" id="{6FD06D02-41E3-D440-9E25-1B9CCCD34A2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0" y="924434"/>
            <a:ext cx="9143070" cy="2959200"/>
          </a:xfrm>
          <a:prstGeom prst="rect">
            <a:avLst/>
          </a:prstGeom>
        </p:spPr>
      </p:pic>
    </p:spTree>
    <p:extLst>
      <p:ext uri="{BB962C8B-B14F-4D97-AF65-F5344CB8AC3E}">
        <p14:creationId xmlns:p14="http://schemas.microsoft.com/office/powerpoint/2010/main" val="165614444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2"/>
          <p:cNvSpPr>
            <a:spLocks noGrp="1"/>
          </p:cNvSpPr>
          <p:nvPr>
            <p:ph type="ctrTitle"/>
          </p:nvPr>
        </p:nvSpPr>
        <p:spPr/>
        <p:txBody>
          <a:bodyPr/>
          <a:lstStyle/>
          <a:p>
            <a:pPr defTabSz="822130">
              <a:defRPr/>
            </a:pPr>
            <a:r>
              <a:rPr lang="en-US"/>
              <a:t>SAP HANA on Azure: E-SERIES VMs</a:t>
            </a:r>
          </a:p>
        </p:txBody>
      </p:sp>
      <p:graphicFrame>
        <p:nvGraphicFramePr>
          <p:cNvPr id="20" name="Table 19"/>
          <p:cNvGraphicFramePr>
            <a:graphicFrameLocks noGrp="1"/>
          </p:cNvGraphicFramePr>
          <p:nvPr>
            <p:extLst>
              <p:ext uri="{D42A27DB-BD31-4B8C-83A1-F6EECF244321}">
                <p14:modId xmlns:p14="http://schemas.microsoft.com/office/powerpoint/2010/main" val="1888485173"/>
              </p:ext>
            </p:extLst>
          </p:nvPr>
        </p:nvGraphicFramePr>
        <p:xfrm>
          <a:off x="262511" y="2614568"/>
          <a:ext cx="8466688" cy="1613543"/>
        </p:xfrm>
        <a:graphic>
          <a:graphicData uri="http://schemas.openxmlformats.org/drawingml/2006/table">
            <a:tbl>
              <a:tblPr firstRow="1" firstCol="1" bandRow="1">
                <a:tableStyleId>{F5AB1C69-6EDB-4FF4-983F-18BD219EF322}</a:tableStyleId>
              </a:tblPr>
              <a:tblGrid>
                <a:gridCol w="1927480">
                  <a:extLst>
                    <a:ext uri="{9D8B030D-6E8A-4147-A177-3AD203B41FA5}">
                      <a16:colId xmlns:a16="http://schemas.microsoft.com/office/drawing/2014/main" val="1851141917"/>
                    </a:ext>
                  </a:extLst>
                </a:gridCol>
                <a:gridCol w="853146">
                  <a:extLst>
                    <a:ext uri="{9D8B030D-6E8A-4147-A177-3AD203B41FA5}">
                      <a16:colId xmlns:a16="http://schemas.microsoft.com/office/drawing/2014/main" val="1348426284"/>
                    </a:ext>
                  </a:extLst>
                </a:gridCol>
                <a:gridCol w="1123309">
                  <a:extLst>
                    <a:ext uri="{9D8B030D-6E8A-4147-A177-3AD203B41FA5}">
                      <a16:colId xmlns:a16="http://schemas.microsoft.com/office/drawing/2014/main" val="3979557182"/>
                    </a:ext>
                  </a:extLst>
                </a:gridCol>
                <a:gridCol w="1350815">
                  <a:extLst>
                    <a:ext uri="{9D8B030D-6E8A-4147-A177-3AD203B41FA5}">
                      <a16:colId xmlns:a16="http://schemas.microsoft.com/office/drawing/2014/main" val="716768654"/>
                    </a:ext>
                  </a:extLst>
                </a:gridCol>
                <a:gridCol w="1424280">
                  <a:extLst>
                    <a:ext uri="{9D8B030D-6E8A-4147-A177-3AD203B41FA5}">
                      <a16:colId xmlns:a16="http://schemas.microsoft.com/office/drawing/2014/main" val="2012919493"/>
                    </a:ext>
                  </a:extLst>
                </a:gridCol>
                <a:gridCol w="1787658">
                  <a:extLst>
                    <a:ext uri="{9D8B030D-6E8A-4147-A177-3AD203B41FA5}">
                      <a16:colId xmlns:a16="http://schemas.microsoft.com/office/drawing/2014/main" val="1933440173"/>
                    </a:ext>
                  </a:extLst>
                </a:gridCol>
              </a:tblGrid>
              <a:tr h="806771">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VM Size</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vCPU</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RAM</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dirty="0">
                          <a:solidFill>
                            <a:schemeClr val="tx1"/>
                          </a:solidFill>
                          <a:effectLst/>
                        </a:rPr>
                        <a:t>Temp Local SSD</a:t>
                      </a:r>
                      <a:endParaRPr lang="en-US" sz="1400" b="1" dirty="0">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Persistent Data Disks Max</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Workload</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1219158476"/>
                  </a:ext>
                </a:extLst>
              </a:tr>
              <a:tr h="268924">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E16v3</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16</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128 </a:t>
                      </a:r>
                      <a:r>
                        <a:rPr lang="en-US" sz="1400" dirty="0" err="1">
                          <a:solidFill>
                            <a:schemeClr val="bg1"/>
                          </a:solidFill>
                          <a:effectLst/>
                          <a:latin typeface="+mj-lt"/>
                        </a:rPr>
                        <a:t>GiB</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400 </a:t>
                      </a:r>
                      <a:r>
                        <a:rPr lang="en-US" sz="1400" dirty="0" err="1">
                          <a:solidFill>
                            <a:schemeClr val="bg1"/>
                          </a:solidFill>
                          <a:effectLst/>
                          <a:latin typeface="+mj-lt"/>
                        </a:rPr>
                        <a:t>GiB</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32</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B1</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504168739"/>
                  </a:ext>
                </a:extLst>
              </a:tr>
              <a:tr h="268924">
                <a:tc>
                  <a:txBody>
                    <a:bodyPr/>
                    <a:lstStyle/>
                    <a:p>
                      <a:pPr marL="0" marR="0" algn="ctr">
                        <a:spcBef>
                          <a:spcPts val="0"/>
                        </a:spcBef>
                        <a:spcAft>
                          <a:spcPts val="0"/>
                        </a:spcAft>
                      </a:pPr>
                      <a:r>
                        <a:rPr lang="en-US" sz="1400">
                          <a:solidFill>
                            <a:schemeClr val="tx1"/>
                          </a:solidFill>
                          <a:effectLst/>
                        </a:rPr>
                        <a:t>E32v3</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latin typeface="+mj-lt"/>
                        </a:rPr>
                        <a:t>32</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latin typeface="+mj-lt"/>
                        </a:rPr>
                        <a:t>256 GiB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dirty="0">
                          <a:solidFill>
                            <a:schemeClr val="bg1"/>
                          </a:solidFill>
                          <a:effectLst/>
                          <a:latin typeface="+mj-lt"/>
                        </a:rPr>
                        <a:t>800 </a:t>
                      </a:r>
                      <a:r>
                        <a:rPr lang="en-US" sz="1400" dirty="0" err="1">
                          <a:solidFill>
                            <a:schemeClr val="bg1"/>
                          </a:solidFill>
                          <a:effectLst/>
                          <a:latin typeface="+mj-lt"/>
                        </a:rPr>
                        <a:t>GiB</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latin typeface="+mj-lt"/>
                        </a:rPr>
                        <a:t>32</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kern="1200" dirty="0">
                          <a:solidFill>
                            <a:schemeClr val="bg1"/>
                          </a:solidFill>
                          <a:effectLst/>
                          <a:latin typeface="+mj-lt"/>
                        </a:rPr>
                        <a:t>OLAP, OLTP</a:t>
                      </a:r>
                      <a:endParaRPr lang="en-US" sz="1400" b="1" kern="1200" dirty="0">
                        <a:solidFill>
                          <a:schemeClr val="bg1"/>
                        </a:solidFill>
                        <a:effectLst/>
                        <a:latin typeface="+mj-lt"/>
                        <a:ea typeface="+mn-ea"/>
                        <a:cs typeface="Calibri" panose="020F0502020204030204" pitchFamily="34" charset="0"/>
                      </a:endParaRPr>
                    </a:p>
                  </a:txBody>
                  <a:tcPr marL="50423" marR="50423" marT="0" marB="0" anchor="ctr"/>
                </a:tc>
                <a:extLst>
                  <a:ext uri="{0D108BD9-81ED-4DB2-BD59-A6C34878D82A}">
                    <a16:rowId xmlns:a16="http://schemas.microsoft.com/office/drawing/2014/main" val="2171848030"/>
                  </a:ext>
                </a:extLst>
              </a:tr>
              <a:tr h="268924">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E64v3</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latin typeface="+mj-lt"/>
                        </a:rPr>
                        <a:t>64</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latin typeface="+mj-lt"/>
                        </a:rPr>
                        <a:t>432 GiB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1600 </a:t>
                      </a:r>
                      <a:r>
                        <a:rPr lang="en-US" sz="1400" dirty="0" err="1">
                          <a:solidFill>
                            <a:schemeClr val="bg1"/>
                          </a:solidFill>
                          <a:effectLst/>
                          <a:latin typeface="+mj-lt"/>
                        </a:rPr>
                        <a:t>GiB</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latin typeface="+mj-lt"/>
                        </a:rPr>
                        <a:t>32</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OLAP, OLTP</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2633007496"/>
                  </a:ext>
                </a:extLst>
              </a:tr>
            </a:tbl>
          </a:graphicData>
        </a:graphic>
      </p:graphicFrame>
      <p:sp>
        <p:nvSpPr>
          <p:cNvPr id="6" name="Rectangle 5"/>
          <p:cNvSpPr/>
          <p:nvPr/>
        </p:nvSpPr>
        <p:spPr>
          <a:xfrm>
            <a:off x="261950" y="4373215"/>
            <a:ext cx="8499382" cy="369332"/>
          </a:xfrm>
          <a:prstGeom prst="rect">
            <a:avLst/>
          </a:prstGeom>
        </p:spPr>
        <p:txBody>
          <a:bodyPr wrap="square">
            <a:spAutoFit/>
          </a:bodyPr>
          <a:lstStyle/>
          <a:p>
            <a:pPr defTabSz="685800">
              <a:buClrTx/>
              <a:defRPr/>
            </a:pPr>
            <a:endParaRPr lang="en-US" sz="900" kern="1200" dirty="0">
              <a:solidFill>
                <a:schemeClr val="tx1"/>
              </a:solidFill>
              <a:latin typeface="Segoe UI"/>
              <a:ea typeface="+mn-ea"/>
              <a:cs typeface="+mn-cs"/>
            </a:endParaRPr>
          </a:p>
          <a:p>
            <a:pPr defTabSz="685800">
              <a:buClrTx/>
              <a:defRPr/>
            </a:pPr>
            <a:r>
              <a:rPr lang="en-US" sz="900" kern="1200" dirty="0">
                <a:solidFill>
                  <a:schemeClr val="tx1"/>
                </a:solidFill>
                <a:latin typeface="Segoe UI"/>
                <a:ea typeface="+mn-ea"/>
                <a:cs typeface="+mn-cs"/>
              </a:rPr>
              <a:t>B1 – Business One,     OLAP – BW on HANA, BW/4HANA, Native HANA,     OLTP – Suite-on-HANA, S/4HANA</a:t>
            </a:r>
          </a:p>
        </p:txBody>
      </p:sp>
      <p:grpSp>
        <p:nvGrpSpPr>
          <p:cNvPr id="2" name="Group 1">
            <a:extLst>
              <a:ext uri="{FF2B5EF4-FFF2-40B4-BE49-F238E27FC236}">
                <a16:creationId xmlns:a16="http://schemas.microsoft.com/office/drawing/2014/main" id="{0ABA081B-8856-4AD8-B440-5D7E20CCAA3F}"/>
              </a:ext>
            </a:extLst>
          </p:cNvPr>
          <p:cNvGrpSpPr/>
          <p:nvPr/>
        </p:nvGrpSpPr>
        <p:grpSpPr>
          <a:xfrm>
            <a:off x="7937453" y="1084837"/>
            <a:ext cx="791745" cy="1311980"/>
            <a:chOff x="10465199" y="1259365"/>
            <a:chExt cx="1055660" cy="1749307"/>
          </a:xfrm>
        </p:grpSpPr>
        <p:grpSp>
          <p:nvGrpSpPr>
            <p:cNvPr id="7" name="Group 6">
              <a:extLst>
                <a:ext uri="{FF2B5EF4-FFF2-40B4-BE49-F238E27FC236}">
                  <a16:creationId xmlns:a16="http://schemas.microsoft.com/office/drawing/2014/main" id="{0354BFCE-2300-428C-AFA5-AE0DBD6367C5}"/>
                </a:ext>
              </a:extLst>
            </p:cNvPr>
            <p:cNvGrpSpPr/>
            <p:nvPr/>
          </p:nvGrpSpPr>
          <p:grpSpPr>
            <a:xfrm>
              <a:off x="10569187" y="1259365"/>
              <a:ext cx="847687" cy="1212025"/>
              <a:chOff x="454025" y="3077179"/>
              <a:chExt cx="807346" cy="1154346"/>
            </a:xfrm>
            <a:solidFill>
              <a:srgbClr val="002060"/>
            </a:solidFill>
          </p:grpSpPr>
          <p:pic>
            <p:nvPicPr>
              <p:cNvPr id="8" name="Picture 7">
                <a:extLst>
                  <a:ext uri="{FF2B5EF4-FFF2-40B4-BE49-F238E27FC236}">
                    <a16:creationId xmlns:a16="http://schemas.microsoft.com/office/drawing/2014/main" id="{F17E032A-CED8-4F16-B86C-02B99CBE5D6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a:noFill/>
            </p:spPr>
          </p:pic>
          <p:sp>
            <p:nvSpPr>
              <p:cNvPr id="9" name="Rectangle 8">
                <a:extLst>
                  <a:ext uri="{FF2B5EF4-FFF2-40B4-BE49-F238E27FC236}">
                    <a16:creationId xmlns:a16="http://schemas.microsoft.com/office/drawing/2014/main" id="{BCB7F26D-C1B0-41E9-9C43-97C2FA408B6E}"/>
                  </a:ext>
                </a:extLst>
              </p:cNvPr>
              <p:cNvSpPr/>
              <p:nvPr/>
            </p:nvSpPr>
            <p:spPr bwMode="auto">
              <a:xfrm>
                <a:off x="554162" y="3158517"/>
                <a:ext cx="641635" cy="48672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buClrTx/>
                  <a:defRPr/>
                </a:pPr>
                <a:r>
                  <a:rPr lang="en-US" sz="1765" b="1" kern="1200" dirty="0">
                    <a:gradFill>
                      <a:gsLst>
                        <a:gs pos="0">
                          <a:srgbClr val="FFFFFF"/>
                        </a:gs>
                        <a:gs pos="100000">
                          <a:srgbClr val="FFFFFF"/>
                        </a:gs>
                      </a:gsLst>
                      <a:lin ang="5400000" scaled="0"/>
                    </a:gradFill>
                    <a:latin typeface="Segoe UI"/>
                  </a:rPr>
                  <a:t>Ev3</a:t>
                </a:r>
              </a:p>
            </p:txBody>
          </p:sp>
        </p:grpSp>
        <p:sp>
          <p:nvSpPr>
            <p:cNvPr id="10" name="Rectangle 9">
              <a:extLst>
                <a:ext uri="{FF2B5EF4-FFF2-40B4-BE49-F238E27FC236}">
                  <a16:creationId xmlns:a16="http://schemas.microsoft.com/office/drawing/2014/main" id="{CC5CE437-5DA0-4B0F-8DFA-48A95841AF92}"/>
                </a:ext>
              </a:extLst>
            </p:cNvPr>
            <p:cNvSpPr/>
            <p:nvPr/>
          </p:nvSpPr>
          <p:spPr bwMode="auto">
            <a:xfrm>
              <a:off x="10465199" y="2584236"/>
              <a:ext cx="1055660" cy="424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445" eaLnBrk="0" fontAlgn="base" hangingPunct="0">
                <a:lnSpc>
                  <a:spcPct val="90000"/>
                </a:lnSpc>
                <a:spcBef>
                  <a:spcPct val="0"/>
                </a:spcBef>
                <a:spcAft>
                  <a:spcPct val="0"/>
                </a:spcAft>
                <a:buClrTx/>
                <a:defRPr/>
              </a:pPr>
              <a:r>
                <a:rPr lang="en-US" sz="735">
                  <a:solidFill>
                    <a:srgbClr val="002060"/>
                  </a:solidFill>
                  <a:latin typeface="Segoe UI Semibold" panose="020B0702040204020203" pitchFamily="34" charset="0"/>
                  <a:ea typeface="Segoe UI" pitchFamily="34" charset="0"/>
                  <a:cs typeface="Segoe UI Semibold" panose="020B0702040204020203" pitchFamily="34" charset="0"/>
                </a:rPr>
                <a:t>Optimized for Database Workloads</a:t>
              </a:r>
            </a:p>
          </p:txBody>
        </p:sp>
      </p:grpSp>
      <p:sp>
        <p:nvSpPr>
          <p:cNvPr id="11" name="Text Placeholder 1">
            <a:extLst>
              <a:ext uri="{FF2B5EF4-FFF2-40B4-BE49-F238E27FC236}">
                <a16:creationId xmlns:a16="http://schemas.microsoft.com/office/drawing/2014/main" id="{BEDFDBDB-C3FA-4BA1-8B51-3A838E52FB3D}"/>
              </a:ext>
            </a:extLst>
          </p:cNvPr>
          <p:cNvSpPr txBox="1">
            <a:spLocks/>
          </p:cNvSpPr>
          <p:nvPr/>
        </p:nvSpPr>
        <p:spPr>
          <a:xfrm>
            <a:off x="261950" y="1196683"/>
            <a:ext cx="8378134" cy="735586"/>
          </a:xfrm>
          <a:prstGeom prst="rect">
            <a:avLst/>
          </a:prstGeom>
        </p:spPr>
        <p:txBody>
          <a:bodyPr vert="horz" wrap="square" lIns="0" tIns="0" rIns="0" bIns="0" rtlCol="0">
            <a:spAutoFit/>
          </a:bodyPr>
          <a:lstStyle>
            <a:lvl1pPr marL="254860" marR="0" indent="-254860" algn="l" defTabSz="685949" rtl="0" eaLnBrk="1" fontAlgn="auto" latinLnBrk="0" hangingPunct="1">
              <a:lnSpc>
                <a:spcPct val="90000"/>
              </a:lnSpc>
              <a:spcBef>
                <a:spcPct val="20000"/>
              </a:spcBef>
              <a:spcAft>
                <a:spcPts val="0"/>
              </a:spcAft>
              <a:buClrTx/>
              <a:buSzPct val="90000"/>
              <a:buFont typeface="Arial" pitchFamily="34" charset="0"/>
              <a:buChar char="•"/>
              <a:tabLst/>
              <a:defRPr sz="2701" kern="1200" spc="-53" baseline="0">
                <a:solidFill>
                  <a:schemeClr val="tx1">
                    <a:lumMod val="50000"/>
                  </a:schemeClr>
                </a:solidFill>
                <a:latin typeface="+mj-lt"/>
                <a:ea typeface="+mn-ea"/>
                <a:cs typeface="+mn-cs"/>
              </a:defRPr>
            </a:lvl1pPr>
            <a:lvl2pPr marL="429927" marR="0" indent="-175068" algn="l" defTabSz="685949" rtl="0" eaLnBrk="1" fontAlgn="auto" latinLnBrk="0" hangingPunct="1">
              <a:lnSpc>
                <a:spcPct val="90000"/>
              </a:lnSpc>
              <a:spcBef>
                <a:spcPct val="20000"/>
              </a:spcBef>
              <a:spcAft>
                <a:spcPts val="0"/>
              </a:spcAft>
              <a:buClrTx/>
              <a:buSzPct val="90000"/>
              <a:buFont typeface="Wingdings" pitchFamily="2" charset="2"/>
              <a:buChar char=""/>
              <a:tabLst/>
              <a:defRPr sz="1801" kern="1200" spc="0" baseline="0">
                <a:solidFill>
                  <a:schemeClr val="tx1">
                    <a:lumMod val="50000"/>
                  </a:schemeClr>
                </a:solidFill>
                <a:latin typeface="+mn-lt"/>
                <a:ea typeface="+mn-ea"/>
                <a:cs typeface="+mn-cs"/>
              </a:defRPr>
            </a:lvl2pPr>
            <a:lvl3pPr marL="599040" marR="0" indent="-169112" algn="l" defTabSz="685949" rtl="0" eaLnBrk="1" fontAlgn="auto" latinLnBrk="0" hangingPunct="1">
              <a:lnSpc>
                <a:spcPct val="90000"/>
              </a:lnSpc>
              <a:spcBef>
                <a:spcPct val="20000"/>
              </a:spcBef>
              <a:spcAft>
                <a:spcPts val="0"/>
              </a:spcAft>
              <a:buClrTx/>
              <a:buSzPct val="90000"/>
              <a:buFont typeface="Wingdings" pitchFamily="2" charset="2"/>
              <a:buChar char=""/>
              <a:tabLst>
                <a:tab pos="599040" algn="l"/>
              </a:tabLst>
              <a:defRPr sz="1801" kern="1200" spc="0" baseline="0">
                <a:solidFill>
                  <a:schemeClr val="tx1">
                    <a:lumMod val="50000"/>
                  </a:schemeClr>
                </a:solidFill>
                <a:latin typeface="+mn-lt"/>
                <a:ea typeface="+mn-ea"/>
                <a:cs typeface="+mn-cs"/>
              </a:defRPr>
            </a:lvl3pPr>
            <a:lvl4pPr marL="772916" marR="0" indent="-173876" algn="l" defTabSz="685949" rtl="0" eaLnBrk="1" fontAlgn="auto" latinLnBrk="0" hangingPunct="1">
              <a:lnSpc>
                <a:spcPct val="90000"/>
              </a:lnSpc>
              <a:spcBef>
                <a:spcPct val="20000"/>
              </a:spcBef>
              <a:spcAft>
                <a:spcPts val="0"/>
              </a:spcAft>
              <a:buClrTx/>
              <a:buSzPct val="90000"/>
              <a:buFont typeface="Wingdings" pitchFamily="2" charset="2"/>
              <a:buChar char=""/>
              <a:tabLst/>
              <a:defRPr sz="1501" kern="1200" spc="0" baseline="0">
                <a:solidFill>
                  <a:schemeClr val="tx1">
                    <a:lumMod val="50000"/>
                  </a:schemeClr>
                </a:solidFill>
                <a:latin typeface="+mn-lt"/>
                <a:ea typeface="+mn-ea"/>
                <a:cs typeface="+mn-cs"/>
              </a:defRPr>
            </a:lvl4pPr>
            <a:lvl5pPr marL="942028" marR="0" indent="-169112" algn="l" defTabSz="685949" rtl="0" eaLnBrk="1" fontAlgn="auto" latinLnBrk="0" hangingPunct="1">
              <a:lnSpc>
                <a:spcPct val="90000"/>
              </a:lnSpc>
              <a:spcBef>
                <a:spcPct val="20000"/>
              </a:spcBef>
              <a:spcAft>
                <a:spcPts val="0"/>
              </a:spcAft>
              <a:buClrTx/>
              <a:buSzPct val="90000"/>
              <a:buFont typeface="Wingdings" pitchFamily="2" charset="2"/>
              <a:buChar char=""/>
              <a:tabLst>
                <a:tab pos="942028" algn="l"/>
              </a:tabLst>
              <a:defRPr sz="1501" kern="1200" spc="0" baseline="0">
                <a:solidFill>
                  <a:schemeClr val="tx1">
                    <a:lumMod val="50000"/>
                  </a:schemeClr>
                </a:solidFill>
                <a:latin typeface="+mn-lt"/>
                <a:ea typeface="+mn-ea"/>
                <a:cs typeface="+mn-cs"/>
              </a:defRPr>
            </a:lvl5pPr>
            <a:lvl6pPr marL="1886362"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6pPr>
            <a:lvl7pPr marL="2229336"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7pPr>
            <a:lvl8pPr marL="2572312"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8pPr>
            <a:lvl9pPr marL="2915287"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9pPr>
          </a:lstStyle>
          <a:p>
            <a:pPr marL="191145" indent="-191145" algn="just" defTabSz="514462">
              <a:defRPr/>
            </a:pPr>
            <a:r>
              <a:rPr lang="en-US" sz="1400" dirty="0">
                <a:solidFill>
                  <a:schemeClr val="dk1"/>
                </a:solidFill>
                <a:latin typeface="Roboto Condensed Light"/>
                <a:ea typeface="Roboto Condensed Light"/>
              </a:rPr>
              <a:t>Memory optimized virtual machine sizes</a:t>
            </a:r>
          </a:p>
          <a:p>
            <a:pPr marL="191145" indent="-191145" defTabSz="514462">
              <a:defRPr/>
            </a:pPr>
            <a:endParaRPr lang="en-US" sz="3200" spc="-40" dirty="0">
              <a:solidFill>
                <a:srgbClr val="FFFFFF">
                  <a:lumMod val="50000"/>
                </a:srgbClr>
              </a:solidFill>
              <a:latin typeface="Segoe UI Light"/>
            </a:endParaRPr>
          </a:p>
        </p:txBody>
      </p:sp>
      <p:sp>
        <p:nvSpPr>
          <p:cNvPr id="3" name="CuadroTexto 2">
            <a:extLst>
              <a:ext uri="{FF2B5EF4-FFF2-40B4-BE49-F238E27FC236}">
                <a16:creationId xmlns:a16="http://schemas.microsoft.com/office/drawing/2014/main" id="{3B422E01-BAD6-5147-A29B-86055531BD73}"/>
              </a:ext>
            </a:extLst>
          </p:cNvPr>
          <p:cNvSpPr txBox="1"/>
          <p:nvPr/>
        </p:nvSpPr>
        <p:spPr>
          <a:xfrm>
            <a:off x="261950" y="4887651"/>
            <a:ext cx="7208520" cy="215444"/>
          </a:xfrm>
          <a:prstGeom prst="rect">
            <a:avLst/>
          </a:prstGeom>
          <a:noFill/>
        </p:spPr>
        <p:txBody>
          <a:bodyPr wrap="square" rtlCol="0">
            <a:spAutoFit/>
          </a:bodyPr>
          <a:lstStyle/>
          <a:p>
            <a:r>
              <a:rPr lang="es-ES_tradnl" sz="800" dirty="0">
                <a:hlinkClick r:id="rId4"/>
              </a:rPr>
              <a:t>https://docs.microsoft.com/en-us/azure/virtual-machines/ev3-esv3-series</a:t>
            </a:r>
            <a:endParaRPr lang="es-ES_tradnl" sz="800" dirty="0"/>
          </a:p>
        </p:txBody>
      </p:sp>
    </p:spTree>
    <p:extLst>
      <p:ext uri="{BB962C8B-B14F-4D97-AF65-F5344CB8AC3E}">
        <p14:creationId xmlns:p14="http://schemas.microsoft.com/office/powerpoint/2010/main" val="312756369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
          <p:cNvSpPr txBox="1">
            <a:spLocks/>
          </p:cNvSpPr>
          <p:nvPr/>
        </p:nvSpPr>
        <p:spPr>
          <a:xfrm>
            <a:off x="261950" y="1196683"/>
            <a:ext cx="8378134" cy="1209562"/>
          </a:xfrm>
          <a:prstGeom prst="rect">
            <a:avLst/>
          </a:prstGeom>
        </p:spPr>
        <p:txBody>
          <a:bodyPr vert="horz" wrap="square" lIns="0" tIns="0" rIns="0" bIns="0" rtlCol="0">
            <a:spAutoFit/>
          </a:bodyPr>
          <a:lstStyle>
            <a:lvl1pPr marL="254860" marR="0" indent="-254860" algn="l" defTabSz="685949" rtl="0" eaLnBrk="1" fontAlgn="auto" latinLnBrk="0" hangingPunct="1">
              <a:lnSpc>
                <a:spcPct val="90000"/>
              </a:lnSpc>
              <a:spcBef>
                <a:spcPct val="20000"/>
              </a:spcBef>
              <a:spcAft>
                <a:spcPts val="0"/>
              </a:spcAft>
              <a:buClrTx/>
              <a:buSzPct val="90000"/>
              <a:buFont typeface="Arial" pitchFamily="34" charset="0"/>
              <a:buChar char="•"/>
              <a:tabLst/>
              <a:defRPr sz="2701" kern="1200" spc="-53" baseline="0">
                <a:solidFill>
                  <a:schemeClr val="tx1">
                    <a:lumMod val="50000"/>
                  </a:schemeClr>
                </a:solidFill>
                <a:latin typeface="+mj-lt"/>
                <a:ea typeface="+mn-ea"/>
                <a:cs typeface="+mn-cs"/>
              </a:defRPr>
            </a:lvl1pPr>
            <a:lvl2pPr marL="429927" marR="0" indent="-175068" algn="l" defTabSz="685949" rtl="0" eaLnBrk="1" fontAlgn="auto" latinLnBrk="0" hangingPunct="1">
              <a:lnSpc>
                <a:spcPct val="90000"/>
              </a:lnSpc>
              <a:spcBef>
                <a:spcPct val="20000"/>
              </a:spcBef>
              <a:spcAft>
                <a:spcPts val="0"/>
              </a:spcAft>
              <a:buClrTx/>
              <a:buSzPct val="90000"/>
              <a:buFont typeface="Wingdings" pitchFamily="2" charset="2"/>
              <a:buChar char=""/>
              <a:tabLst/>
              <a:defRPr sz="1801" kern="1200" spc="0" baseline="0">
                <a:solidFill>
                  <a:schemeClr val="tx1">
                    <a:lumMod val="50000"/>
                  </a:schemeClr>
                </a:solidFill>
                <a:latin typeface="+mn-lt"/>
                <a:ea typeface="+mn-ea"/>
                <a:cs typeface="+mn-cs"/>
              </a:defRPr>
            </a:lvl2pPr>
            <a:lvl3pPr marL="599040" marR="0" indent="-169112" algn="l" defTabSz="685949" rtl="0" eaLnBrk="1" fontAlgn="auto" latinLnBrk="0" hangingPunct="1">
              <a:lnSpc>
                <a:spcPct val="90000"/>
              </a:lnSpc>
              <a:spcBef>
                <a:spcPct val="20000"/>
              </a:spcBef>
              <a:spcAft>
                <a:spcPts val="0"/>
              </a:spcAft>
              <a:buClrTx/>
              <a:buSzPct val="90000"/>
              <a:buFont typeface="Wingdings" pitchFamily="2" charset="2"/>
              <a:buChar char=""/>
              <a:tabLst>
                <a:tab pos="599040" algn="l"/>
              </a:tabLst>
              <a:defRPr sz="1801" kern="1200" spc="0" baseline="0">
                <a:solidFill>
                  <a:schemeClr val="tx1">
                    <a:lumMod val="50000"/>
                  </a:schemeClr>
                </a:solidFill>
                <a:latin typeface="+mn-lt"/>
                <a:ea typeface="+mn-ea"/>
                <a:cs typeface="+mn-cs"/>
              </a:defRPr>
            </a:lvl3pPr>
            <a:lvl4pPr marL="772916" marR="0" indent="-173876" algn="l" defTabSz="685949" rtl="0" eaLnBrk="1" fontAlgn="auto" latinLnBrk="0" hangingPunct="1">
              <a:lnSpc>
                <a:spcPct val="90000"/>
              </a:lnSpc>
              <a:spcBef>
                <a:spcPct val="20000"/>
              </a:spcBef>
              <a:spcAft>
                <a:spcPts val="0"/>
              </a:spcAft>
              <a:buClrTx/>
              <a:buSzPct val="90000"/>
              <a:buFont typeface="Wingdings" pitchFamily="2" charset="2"/>
              <a:buChar char=""/>
              <a:tabLst/>
              <a:defRPr sz="1501" kern="1200" spc="0" baseline="0">
                <a:solidFill>
                  <a:schemeClr val="tx1">
                    <a:lumMod val="50000"/>
                  </a:schemeClr>
                </a:solidFill>
                <a:latin typeface="+mn-lt"/>
                <a:ea typeface="+mn-ea"/>
                <a:cs typeface="+mn-cs"/>
              </a:defRPr>
            </a:lvl4pPr>
            <a:lvl5pPr marL="942028" marR="0" indent="-169112" algn="l" defTabSz="685949" rtl="0" eaLnBrk="1" fontAlgn="auto" latinLnBrk="0" hangingPunct="1">
              <a:lnSpc>
                <a:spcPct val="90000"/>
              </a:lnSpc>
              <a:spcBef>
                <a:spcPct val="20000"/>
              </a:spcBef>
              <a:spcAft>
                <a:spcPts val="0"/>
              </a:spcAft>
              <a:buClrTx/>
              <a:buSzPct val="90000"/>
              <a:buFont typeface="Wingdings" pitchFamily="2" charset="2"/>
              <a:buChar char=""/>
              <a:tabLst>
                <a:tab pos="942028" algn="l"/>
              </a:tabLst>
              <a:defRPr sz="1501" kern="1200" spc="0" baseline="0">
                <a:solidFill>
                  <a:schemeClr val="tx1">
                    <a:lumMod val="50000"/>
                  </a:schemeClr>
                </a:solidFill>
                <a:latin typeface="+mn-lt"/>
                <a:ea typeface="+mn-ea"/>
                <a:cs typeface="+mn-cs"/>
              </a:defRPr>
            </a:lvl5pPr>
            <a:lvl6pPr marL="1886362"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6pPr>
            <a:lvl7pPr marL="2229336"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7pPr>
            <a:lvl8pPr marL="2572312"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8pPr>
            <a:lvl9pPr marL="2915287"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9pPr>
          </a:lstStyle>
          <a:p>
            <a:pPr marL="191145" indent="-191145" algn="just" defTabSz="514462">
              <a:defRPr/>
            </a:pPr>
            <a:r>
              <a:rPr lang="en-US" sz="1400" dirty="0">
                <a:solidFill>
                  <a:schemeClr val="dk1"/>
                </a:solidFill>
                <a:latin typeface="Roboto Condensed Light"/>
                <a:ea typeface="Roboto Condensed Light"/>
              </a:rPr>
              <a:t>High memory-to-CPU ratio. Great for relational database servers, medium to large caches, and in-memory analytics</a:t>
            </a:r>
          </a:p>
          <a:p>
            <a:pPr marL="191145" indent="-191145" algn="just" defTabSz="514462">
              <a:defRPr/>
            </a:pPr>
            <a:endParaRPr lang="en-US" sz="2800" u="sng" spc="0" dirty="0">
              <a:solidFill>
                <a:srgbClr val="FF0000"/>
              </a:solidFill>
              <a:latin typeface="Segoe UI"/>
            </a:endParaRPr>
          </a:p>
          <a:p>
            <a:pPr marL="191145" indent="-191145" defTabSz="514462">
              <a:defRPr/>
            </a:pPr>
            <a:endParaRPr lang="en-US" sz="3200" spc="-40" dirty="0">
              <a:solidFill>
                <a:srgbClr val="FFFFFF">
                  <a:lumMod val="50000"/>
                </a:srgbClr>
              </a:solidFill>
              <a:latin typeface="Segoe UI Light"/>
            </a:endParaRPr>
          </a:p>
        </p:txBody>
      </p:sp>
      <p:graphicFrame>
        <p:nvGraphicFramePr>
          <p:cNvPr id="20" name="Table 19"/>
          <p:cNvGraphicFramePr>
            <a:graphicFrameLocks noGrp="1"/>
          </p:cNvGraphicFramePr>
          <p:nvPr>
            <p:extLst>
              <p:ext uri="{D42A27DB-BD31-4B8C-83A1-F6EECF244321}">
                <p14:modId xmlns:p14="http://schemas.microsoft.com/office/powerpoint/2010/main" val="311750395"/>
              </p:ext>
            </p:extLst>
          </p:nvPr>
        </p:nvGraphicFramePr>
        <p:xfrm>
          <a:off x="262511" y="2614569"/>
          <a:ext cx="8466688" cy="1882467"/>
        </p:xfrm>
        <a:graphic>
          <a:graphicData uri="http://schemas.openxmlformats.org/drawingml/2006/table">
            <a:tbl>
              <a:tblPr firstRow="1" firstCol="1" bandRow="1">
                <a:tableStyleId>{F5AB1C69-6EDB-4FF4-983F-18BD219EF322}</a:tableStyleId>
              </a:tblPr>
              <a:tblGrid>
                <a:gridCol w="1927480">
                  <a:extLst>
                    <a:ext uri="{9D8B030D-6E8A-4147-A177-3AD203B41FA5}">
                      <a16:colId xmlns:a16="http://schemas.microsoft.com/office/drawing/2014/main" val="1851141917"/>
                    </a:ext>
                  </a:extLst>
                </a:gridCol>
                <a:gridCol w="853146">
                  <a:extLst>
                    <a:ext uri="{9D8B030D-6E8A-4147-A177-3AD203B41FA5}">
                      <a16:colId xmlns:a16="http://schemas.microsoft.com/office/drawing/2014/main" val="1348426284"/>
                    </a:ext>
                  </a:extLst>
                </a:gridCol>
                <a:gridCol w="1123309">
                  <a:extLst>
                    <a:ext uri="{9D8B030D-6E8A-4147-A177-3AD203B41FA5}">
                      <a16:colId xmlns:a16="http://schemas.microsoft.com/office/drawing/2014/main" val="3979557182"/>
                    </a:ext>
                  </a:extLst>
                </a:gridCol>
                <a:gridCol w="1350815">
                  <a:extLst>
                    <a:ext uri="{9D8B030D-6E8A-4147-A177-3AD203B41FA5}">
                      <a16:colId xmlns:a16="http://schemas.microsoft.com/office/drawing/2014/main" val="716768654"/>
                    </a:ext>
                  </a:extLst>
                </a:gridCol>
                <a:gridCol w="1424280">
                  <a:extLst>
                    <a:ext uri="{9D8B030D-6E8A-4147-A177-3AD203B41FA5}">
                      <a16:colId xmlns:a16="http://schemas.microsoft.com/office/drawing/2014/main" val="2012919493"/>
                    </a:ext>
                  </a:extLst>
                </a:gridCol>
                <a:gridCol w="1787658">
                  <a:extLst>
                    <a:ext uri="{9D8B030D-6E8A-4147-A177-3AD203B41FA5}">
                      <a16:colId xmlns:a16="http://schemas.microsoft.com/office/drawing/2014/main" val="1933440173"/>
                    </a:ext>
                  </a:extLst>
                </a:gridCol>
              </a:tblGrid>
              <a:tr h="806771">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VM Size</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vCPU</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RAM</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Local SSD</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Persistent Data Disks Max</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Workload</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1219158476"/>
                  </a:ext>
                </a:extLst>
              </a:tr>
              <a:tr h="268924">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M64s</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64</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1,000 </a:t>
                      </a:r>
                      <a:r>
                        <a:rPr lang="en-US" sz="1400" dirty="0" err="1">
                          <a:solidFill>
                            <a:schemeClr val="bg1"/>
                          </a:solidFill>
                          <a:effectLst/>
                          <a:latin typeface="+mj-lt"/>
                        </a:rPr>
                        <a:t>GiB</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2,000 </a:t>
                      </a:r>
                      <a:r>
                        <a:rPr lang="en-US" sz="1400" dirty="0" err="1">
                          <a:solidFill>
                            <a:schemeClr val="bg1"/>
                          </a:solidFill>
                          <a:effectLst/>
                          <a:latin typeface="+mj-lt"/>
                        </a:rPr>
                        <a:t>GiB</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64</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OLAP. OLTP</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504168739"/>
                  </a:ext>
                </a:extLst>
              </a:tr>
              <a:tr h="268924">
                <a:tc>
                  <a:txBody>
                    <a:bodyPr/>
                    <a:lstStyle/>
                    <a:p>
                      <a:pPr marL="0" marR="0" algn="ctr">
                        <a:spcBef>
                          <a:spcPts val="0"/>
                        </a:spcBef>
                        <a:spcAft>
                          <a:spcPts val="0"/>
                        </a:spcAft>
                      </a:pPr>
                      <a:r>
                        <a:rPr lang="en-US" sz="1400">
                          <a:solidFill>
                            <a:schemeClr val="tx1"/>
                          </a:solidFill>
                          <a:effectLst/>
                        </a:rPr>
                        <a:t>M64ms</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latin typeface="+mj-lt"/>
                        </a:rPr>
                        <a:t>64</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latin typeface="+mj-lt"/>
                        </a:rPr>
                        <a:t>1,750 GiB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dirty="0">
                          <a:solidFill>
                            <a:schemeClr val="bg1"/>
                          </a:solidFill>
                          <a:effectLst/>
                          <a:latin typeface="+mj-lt"/>
                        </a:rPr>
                        <a:t>2,000 </a:t>
                      </a:r>
                      <a:r>
                        <a:rPr lang="en-US" sz="1400" dirty="0" err="1">
                          <a:solidFill>
                            <a:schemeClr val="bg1"/>
                          </a:solidFill>
                          <a:effectLst/>
                          <a:latin typeface="+mj-lt"/>
                        </a:rPr>
                        <a:t>GiB</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latin typeface="+mj-lt"/>
                        </a:rPr>
                        <a:t>64</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dirty="0">
                          <a:solidFill>
                            <a:schemeClr val="bg1"/>
                          </a:solidFill>
                          <a:effectLst/>
                          <a:latin typeface="+mj-lt"/>
                        </a:rPr>
                        <a:t>OLAP, OLTP</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2171848030"/>
                  </a:ext>
                </a:extLst>
              </a:tr>
              <a:tr h="268924">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M128s</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latin typeface="+mj-lt"/>
                        </a:rPr>
                        <a:t>128</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latin typeface="+mj-lt"/>
                        </a:rPr>
                        <a:t>2,000 GiB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latin typeface="+mj-lt"/>
                        </a:rPr>
                        <a:t>4,000 GiB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latin typeface="+mj-lt"/>
                        </a:rPr>
                        <a:t>64</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OLAP, OLTP</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2633007496"/>
                  </a:ext>
                </a:extLst>
              </a:tr>
              <a:tr h="268924">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solidFill>
                            <a:schemeClr val="tx1"/>
                          </a:solidFill>
                          <a:effectLst/>
                        </a:rPr>
                        <a:t>M128ms</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latin typeface="+mj-lt"/>
                        </a:rPr>
                        <a:t>128</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latin typeface="+mj-lt"/>
                        </a:rPr>
                        <a:t>3,800 GiB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latin typeface="+mj-lt"/>
                        </a:rPr>
                        <a:t>4,000 GiB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latin typeface="+mj-lt"/>
                        </a:rPr>
                        <a:t>64</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dirty="0">
                          <a:solidFill>
                            <a:schemeClr val="bg1"/>
                          </a:solidFill>
                          <a:effectLst/>
                          <a:latin typeface="+mj-lt"/>
                        </a:rPr>
                        <a:t>OLAP, OLTP</a:t>
                      </a:r>
                      <a:endParaRPr lang="en-US" sz="1400" b="1" dirty="0">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2991753925"/>
                  </a:ext>
                </a:extLst>
              </a:tr>
            </a:tbl>
          </a:graphicData>
        </a:graphic>
      </p:graphicFrame>
      <p:sp>
        <p:nvSpPr>
          <p:cNvPr id="16" name="Title 2">
            <a:extLst>
              <a:ext uri="{FF2B5EF4-FFF2-40B4-BE49-F238E27FC236}">
                <a16:creationId xmlns:a16="http://schemas.microsoft.com/office/drawing/2014/main" id="{40938DF8-F648-432E-808D-80363150F029}"/>
              </a:ext>
            </a:extLst>
          </p:cNvPr>
          <p:cNvSpPr>
            <a:spLocks noGrp="1"/>
          </p:cNvSpPr>
          <p:nvPr>
            <p:ph type="ctrTitle"/>
          </p:nvPr>
        </p:nvSpPr>
        <p:spPr/>
        <p:txBody>
          <a:bodyPr/>
          <a:lstStyle/>
          <a:p>
            <a:pPr defTabSz="822130">
              <a:defRPr/>
            </a:pPr>
            <a:r>
              <a:rPr lang="en-US"/>
              <a:t>SAP HANA on Azure: M-SERIES VMs</a:t>
            </a:r>
          </a:p>
        </p:txBody>
      </p:sp>
      <p:grpSp>
        <p:nvGrpSpPr>
          <p:cNvPr id="17" name="Group 16">
            <a:extLst>
              <a:ext uri="{FF2B5EF4-FFF2-40B4-BE49-F238E27FC236}">
                <a16:creationId xmlns:a16="http://schemas.microsoft.com/office/drawing/2014/main" id="{2D6388BC-A99A-4398-96AC-423C7C758874}"/>
              </a:ext>
            </a:extLst>
          </p:cNvPr>
          <p:cNvGrpSpPr/>
          <p:nvPr/>
        </p:nvGrpSpPr>
        <p:grpSpPr>
          <a:xfrm>
            <a:off x="7937453" y="1084837"/>
            <a:ext cx="791745" cy="1311980"/>
            <a:chOff x="10465199" y="1259365"/>
            <a:chExt cx="1055660" cy="1749307"/>
          </a:xfrm>
        </p:grpSpPr>
        <p:grpSp>
          <p:nvGrpSpPr>
            <p:cNvPr id="21" name="Group 20">
              <a:extLst>
                <a:ext uri="{FF2B5EF4-FFF2-40B4-BE49-F238E27FC236}">
                  <a16:creationId xmlns:a16="http://schemas.microsoft.com/office/drawing/2014/main" id="{AC587F23-B0C5-4254-A3B8-97A81B16C0C1}"/>
                </a:ext>
              </a:extLst>
            </p:cNvPr>
            <p:cNvGrpSpPr/>
            <p:nvPr/>
          </p:nvGrpSpPr>
          <p:grpSpPr>
            <a:xfrm>
              <a:off x="10569187" y="1259365"/>
              <a:ext cx="847687" cy="1212025"/>
              <a:chOff x="454025" y="3077179"/>
              <a:chExt cx="807346" cy="1154346"/>
            </a:xfrm>
            <a:solidFill>
              <a:srgbClr val="002060"/>
            </a:solidFill>
          </p:grpSpPr>
          <p:pic>
            <p:nvPicPr>
              <p:cNvPr id="23" name="Picture 22">
                <a:extLst>
                  <a:ext uri="{FF2B5EF4-FFF2-40B4-BE49-F238E27FC236}">
                    <a16:creationId xmlns:a16="http://schemas.microsoft.com/office/drawing/2014/main" id="{E3979741-F2F6-4E7C-B78E-5ECF33A2E4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a:noFill/>
            </p:spPr>
          </p:pic>
          <p:sp>
            <p:nvSpPr>
              <p:cNvPr id="24" name="Rectangle 23">
                <a:extLst>
                  <a:ext uri="{FF2B5EF4-FFF2-40B4-BE49-F238E27FC236}">
                    <a16:creationId xmlns:a16="http://schemas.microsoft.com/office/drawing/2014/main" id="{6A6914D7-9E05-4B71-AF99-758220AD358F}"/>
                  </a:ext>
                </a:extLst>
              </p:cNvPr>
              <p:cNvSpPr/>
              <p:nvPr/>
            </p:nvSpPr>
            <p:spPr bwMode="auto">
              <a:xfrm>
                <a:off x="554162" y="3158517"/>
                <a:ext cx="641635" cy="48672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buClrTx/>
                  <a:defRPr/>
                </a:pPr>
                <a:r>
                  <a:rPr lang="en-US" sz="1765" b="1" kern="1200">
                    <a:gradFill>
                      <a:gsLst>
                        <a:gs pos="0">
                          <a:srgbClr val="FFFFFF"/>
                        </a:gs>
                        <a:gs pos="100000">
                          <a:srgbClr val="FFFFFF"/>
                        </a:gs>
                      </a:gsLst>
                      <a:lin ang="5400000" scaled="0"/>
                    </a:gradFill>
                    <a:latin typeface="Segoe UI"/>
                  </a:rPr>
                  <a:t>M</a:t>
                </a:r>
              </a:p>
            </p:txBody>
          </p:sp>
        </p:grpSp>
        <p:sp>
          <p:nvSpPr>
            <p:cNvPr id="22" name="Rectangle 21">
              <a:extLst>
                <a:ext uri="{FF2B5EF4-FFF2-40B4-BE49-F238E27FC236}">
                  <a16:creationId xmlns:a16="http://schemas.microsoft.com/office/drawing/2014/main" id="{23B029DF-4493-418B-B6A8-B99C5CE8107D}"/>
                </a:ext>
              </a:extLst>
            </p:cNvPr>
            <p:cNvSpPr/>
            <p:nvPr/>
          </p:nvSpPr>
          <p:spPr bwMode="auto">
            <a:xfrm>
              <a:off x="10465199" y="2584236"/>
              <a:ext cx="1055660" cy="424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445" eaLnBrk="0" fontAlgn="base" hangingPunct="0">
                <a:lnSpc>
                  <a:spcPct val="90000"/>
                </a:lnSpc>
                <a:spcBef>
                  <a:spcPct val="0"/>
                </a:spcBef>
                <a:spcAft>
                  <a:spcPct val="0"/>
                </a:spcAft>
                <a:buClrTx/>
                <a:defRPr/>
              </a:pPr>
              <a:r>
                <a:rPr lang="en-US" sz="735">
                  <a:solidFill>
                    <a:srgbClr val="002060"/>
                  </a:solidFill>
                  <a:latin typeface="Segoe UI Semibold" panose="020B0702040204020203" pitchFamily="34" charset="0"/>
                  <a:ea typeface="Segoe UI" pitchFamily="34" charset="0"/>
                  <a:cs typeface="Segoe UI Semibold" panose="020B0702040204020203" pitchFamily="34" charset="0"/>
                </a:rPr>
                <a:t>Optimized for Database Workloads</a:t>
              </a:r>
            </a:p>
          </p:txBody>
        </p:sp>
      </p:grpSp>
      <p:sp>
        <p:nvSpPr>
          <p:cNvPr id="26" name="Rectangle 25">
            <a:extLst>
              <a:ext uri="{FF2B5EF4-FFF2-40B4-BE49-F238E27FC236}">
                <a16:creationId xmlns:a16="http://schemas.microsoft.com/office/drawing/2014/main" id="{0EB51D50-628B-4359-9508-3A2438485070}"/>
              </a:ext>
            </a:extLst>
          </p:cNvPr>
          <p:cNvSpPr/>
          <p:nvPr/>
        </p:nvSpPr>
        <p:spPr>
          <a:xfrm>
            <a:off x="261950" y="4631955"/>
            <a:ext cx="8499382" cy="784830"/>
          </a:xfrm>
          <a:prstGeom prst="rect">
            <a:avLst/>
          </a:prstGeom>
        </p:spPr>
        <p:txBody>
          <a:bodyPr wrap="square">
            <a:spAutoFit/>
          </a:bodyPr>
          <a:lstStyle/>
          <a:p>
            <a:pPr defTabSz="685800">
              <a:buClrTx/>
              <a:defRPr/>
            </a:pPr>
            <a:r>
              <a:rPr lang="en-US" sz="900" kern="1200" dirty="0">
                <a:solidFill>
                  <a:schemeClr val="tx1"/>
                </a:solidFill>
                <a:latin typeface="Segoe UI"/>
                <a:ea typeface="+mn-ea"/>
                <a:cs typeface="+mn-cs"/>
              </a:rPr>
              <a:t>OLAP – BW on HANA, BW/4HANA, Native HANA	OLTP – Suite-on-HANA, S/4HANA	M64ms and M128ms with OLAP as of SAP TDI Phase 5</a:t>
            </a:r>
          </a:p>
          <a:p>
            <a:pPr defTabSz="685800">
              <a:buClrTx/>
              <a:defRPr/>
            </a:pPr>
            <a:endParaRPr lang="en-US" sz="900" kern="1200" dirty="0">
              <a:solidFill>
                <a:schemeClr val="tx1"/>
              </a:solidFill>
              <a:latin typeface="Segoe UI"/>
              <a:ea typeface="+mn-ea"/>
              <a:cs typeface="+mn-cs"/>
            </a:endParaRPr>
          </a:p>
          <a:p>
            <a:pPr defTabSz="685800">
              <a:buClrTx/>
              <a:defRPr/>
            </a:pPr>
            <a:r>
              <a:rPr lang="en-US" sz="900" kern="1200" dirty="0">
                <a:solidFill>
                  <a:schemeClr val="tx1"/>
                </a:solidFill>
                <a:latin typeface="Segoe UI"/>
                <a:ea typeface="+mn-ea"/>
                <a:cs typeface="+mn-cs"/>
              </a:rPr>
              <a:t>M64ms is also available with 16 or 32 cores.</a:t>
            </a:r>
          </a:p>
          <a:p>
            <a:pPr defTabSz="685800">
              <a:buClrTx/>
              <a:defRPr/>
            </a:pPr>
            <a:endParaRPr lang="en-US" sz="900" kern="1200" dirty="0">
              <a:solidFill>
                <a:schemeClr val="tx1"/>
              </a:solidFill>
              <a:latin typeface="Segoe UI"/>
              <a:ea typeface="+mn-ea"/>
              <a:cs typeface="+mn-cs"/>
            </a:endParaRPr>
          </a:p>
          <a:p>
            <a:pPr defTabSz="685800">
              <a:buClrTx/>
              <a:defRPr/>
            </a:pPr>
            <a:endParaRPr lang="en-US" sz="900" kern="1200" dirty="0">
              <a:solidFill>
                <a:schemeClr val="tx1"/>
              </a:solidFill>
              <a:latin typeface="Segoe UI"/>
              <a:ea typeface="+mn-ea"/>
              <a:cs typeface="+mn-cs"/>
            </a:endParaRPr>
          </a:p>
        </p:txBody>
      </p:sp>
    </p:spTree>
    <p:extLst>
      <p:ext uri="{BB962C8B-B14F-4D97-AF65-F5344CB8AC3E}">
        <p14:creationId xmlns:p14="http://schemas.microsoft.com/office/powerpoint/2010/main" val="277222467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3339039"/>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_tradnl" sz="2000" dirty="0"/>
              <a:t>Erick F. Urriola</a:t>
            </a:r>
          </a:p>
          <a:p>
            <a:pPr marL="0" lvl="0" indent="0" algn="r" rtl="0">
              <a:spcBef>
                <a:spcPts val="0"/>
              </a:spcBef>
              <a:spcAft>
                <a:spcPts val="0"/>
              </a:spcAft>
              <a:buNone/>
            </a:pPr>
            <a:r>
              <a:rPr lang="es-ES_tradnl" dirty="0"/>
              <a:t>Arquitecto Regional de Servicios Gestionados – GBM Corp</a:t>
            </a:r>
          </a:p>
          <a:p>
            <a:pPr marL="0" lvl="0" indent="0" algn="r" rtl="0">
              <a:spcBef>
                <a:spcPts val="0"/>
              </a:spcBef>
              <a:spcAft>
                <a:spcPts val="0"/>
              </a:spcAft>
              <a:buNone/>
            </a:pPr>
            <a:r>
              <a:rPr lang="es-ES_tradnl" sz="1100" dirty="0">
                <a:hlinkClick r:id="rId3"/>
              </a:rPr>
              <a:t>efurriola@gmail.com</a:t>
            </a:r>
            <a:endParaRPr lang="es-ES_tradnl" sz="1100" dirty="0"/>
          </a:p>
        </p:txBody>
      </p:sp>
      <p:sp>
        <p:nvSpPr>
          <p:cNvPr id="137" name="Google Shape;137;p28"/>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_tradnl" dirty="0"/>
              <a:t>SAP en Azure</a:t>
            </a:r>
            <a:br>
              <a:rPr lang="es-ES_tradnl" dirty="0"/>
            </a:br>
            <a:r>
              <a:rPr lang="es-ES_tradnl" dirty="0"/>
              <a:t>Conceptos de Diseño</a:t>
            </a: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pic>
        <p:nvPicPr>
          <p:cNvPr id="5" name="MS logo white - EMF" descr="Microsoft logo white text version">
            <a:extLst>
              <a:ext uri="{FF2B5EF4-FFF2-40B4-BE49-F238E27FC236}">
                <a16:creationId xmlns:a16="http://schemas.microsoft.com/office/drawing/2014/main" id="{131BB525-9AEE-5E4C-998B-D06F322D3A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7505802" y="210884"/>
            <a:ext cx="1366245" cy="29260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
          <p:cNvSpPr txBox="1">
            <a:spLocks/>
          </p:cNvSpPr>
          <p:nvPr/>
        </p:nvSpPr>
        <p:spPr>
          <a:xfrm>
            <a:off x="201696" y="716928"/>
            <a:ext cx="7517257" cy="1640449"/>
          </a:xfrm>
          <a:prstGeom prst="rect">
            <a:avLst/>
          </a:prstGeom>
        </p:spPr>
        <p:txBody>
          <a:bodyPr vert="horz" wrap="square" lIns="0" tIns="0" rIns="0" bIns="0" rtlCol="0">
            <a:spAutoFit/>
          </a:bodyPr>
          <a:lstStyle>
            <a:lvl1pPr marL="254860" marR="0" indent="-254860" algn="l" defTabSz="685949" rtl="0" eaLnBrk="1" fontAlgn="auto" latinLnBrk="0" hangingPunct="1">
              <a:lnSpc>
                <a:spcPct val="90000"/>
              </a:lnSpc>
              <a:spcBef>
                <a:spcPct val="20000"/>
              </a:spcBef>
              <a:spcAft>
                <a:spcPts val="0"/>
              </a:spcAft>
              <a:buClrTx/>
              <a:buSzPct val="90000"/>
              <a:buFont typeface="Arial" pitchFamily="34" charset="0"/>
              <a:buChar char="•"/>
              <a:tabLst/>
              <a:defRPr sz="2701" kern="1200" spc="-53" baseline="0">
                <a:solidFill>
                  <a:schemeClr val="tx1">
                    <a:lumMod val="50000"/>
                  </a:schemeClr>
                </a:solidFill>
                <a:latin typeface="+mj-lt"/>
                <a:ea typeface="+mn-ea"/>
                <a:cs typeface="+mn-cs"/>
              </a:defRPr>
            </a:lvl1pPr>
            <a:lvl2pPr marL="429927" marR="0" indent="-175068" algn="l" defTabSz="685949" rtl="0" eaLnBrk="1" fontAlgn="auto" latinLnBrk="0" hangingPunct="1">
              <a:lnSpc>
                <a:spcPct val="90000"/>
              </a:lnSpc>
              <a:spcBef>
                <a:spcPct val="20000"/>
              </a:spcBef>
              <a:spcAft>
                <a:spcPts val="0"/>
              </a:spcAft>
              <a:buClrTx/>
              <a:buSzPct val="90000"/>
              <a:buFont typeface="Wingdings" pitchFamily="2" charset="2"/>
              <a:buChar char=""/>
              <a:tabLst/>
              <a:defRPr sz="1801" kern="1200" spc="0" baseline="0">
                <a:solidFill>
                  <a:schemeClr val="tx1">
                    <a:lumMod val="50000"/>
                  </a:schemeClr>
                </a:solidFill>
                <a:latin typeface="+mn-lt"/>
                <a:ea typeface="+mn-ea"/>
                <a:cs typeface="+mn-cs"/>
              </a:defRPr>
            </a:lvl2pPr>
            <a:lvl3pPr marL="599040" marR="0" indent="-169112" algn="l" defTabSz="685949" rtl="0" eaLnBrk="1" fontAlgn="auto" latinLnBrk="0" hangingPunct="1">
              <a:lnSpc>
                <a:spcPct val="90000"/>
              </a:lnSpc>
              <a:spcBef>
                <a:spcPct val="20000"/>
              </a:spcBef>
              <a:spcAft>
                <a:spcPts val="0"/>
              </a:spcAft>
              <a:buClrTx/>
              <a:buSzPct val="90000"/>
              <a:buFont typeface="Wingdings" pitchFamily="2" charset="2"/>
              <a:buChar char=""/>
              <a:tabLst>
                <a:tab pos="599040" algn="l"/>
              </a:tabLst>
              <a:defRPr sz="1801" kern="1200" spc="0" baseline="0">
                <a:solidFill>
                  <a:schemeClr val="tx1">
                    <a:lumMod val="50000"/>
                  </a:schemeClr>
                </a:solidFill>
                <a:latin typeface="+mn-lt"/>
                <a:ea typeface="+mn-ea"/>
                <a:cs typeface="+mn-cs"/>
              </a:defRPr>
            </a:lvl3pPr>
            <a:lvl4pPr marL="772916" marR="0" indent="-173876" algn="l" defTabSz="685949" rtl="0" eaLnBrk="1" fontAlgn="auto" latinLnBrk="0" hangingPunct="1">
              <a:lnSpc>
                <a:spcPct val="90000"/>
              </a:lnSpc>
              <a:spcBef>
                <a:spcPct val="20000"/>
              </a:spcBef>
              <a:spcAft>
                <a:spcPts val="0"/>
              </a:spcAft>
              <a:buClrTx/>
              <a:buSzPct val="90000"/>
              <a:buFont typeface="Wingdings" pitchFamily="2" charset="2"/>
              <a:buChar char=""/>
              <a:tabLst/>
              <a:defRPr sz="1501" kern="1200" spc="0" baseline="0">
                <a:solidFill>
                  <a:schemeClr val="tx1">
                    <a:lumMod val="50000"/>
                  </a:schemeClr>
                </a:solidFill>
                <a:latin typeface="+mn-lt"/>
                <a:ea typeface="+mn-ea"/>
                <a:cs typeface="+mn-cs"/>
              </a:defRPr>
            </a:lvl4pPr>
            <a:lvl5pPr marL="942028" marR="0" indent="-169112" algn="l" defTabSz="685949" rtl="0" eaLnBrk="1" fontAlgn="auto" latinLnBrk="0" hangingPunct="1">
              <a:lnSpc>
                <a:spcPct val="90000"/>
              </a:lnSpc>
              <a:spcBef>
                <a:spcPct val="20000"/>
              </a:spcBef>
              <a:spcAft>
                <a:spcPts val="0"/>
              </a:spcAft>
              <a:buClrTx/>
              <a:buSzPct val="90000"/>
              <a:buFont typeface="Wingdings" pitchFamily="2" charset="2"/>
              <a:buChar char=""/>
              <a:tabLst>
                <a:tab pos="942028" algn="l"/>
              </a:tabLst>
              <a:defRPr sz="1501" kern="1200" spc="0" baseline="0">
                <a:solidFill>
                  <a:schemeClr val="tx1">
                    <a:lumMod val="50000"/>
                  </a:schemeClr>
                </a:solidFill>
                <a:latin typeface="+mn-lt"/>
                <a:ea typeface="+mn-ea"/>
                <a:cs typeface="+mn-cs"/>
              </a:defRPr>
            </a:lvl5pPr>
            <a:lvl6pPr marL="1886362"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6pPr>
            <a:lvl7pPr marL="2229336"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7pPr>
            <a:lvl8pPr marL="2572312"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8pPr>
            <a:lvl9pPr marL="2915287" indent="-171488" algn="l" defTabSz="685949" rtl="0" eaLnBrk="1" latinLnBrk="0" hangingPunct="1">
              <a:spcBef>
                <a:spcPct val="20000"/>
              </a:spcBef>
              <a:buFont typeface="Arial" pitchFamily="34" charset="0"/>
              <a:buChar char="•"/>
              <a:defRPr sz="1501" kern="1200">
                <a:solidFill>
                  <a:schemeClr val="tx1"/>
                </a:solidFill>
                <a:latin typeface="+mn-lt"/>
                <a:ea typeface="+mn-ea"/>
                <a:cs typeface="+mn-cs"/>
              </a:defRPr>
            </a:lvl9pPr>
          </a:lstStyle>
          <a:p>
            <a:pPr marL="191145" indent="-191145" algn="just" defTabSz="514462">
              <a:defRPr/>
            </a:pPr>
            <a:endParaRPr lang="en-US" sz="2800" spc="0">
              <a:solidFill>
                <a:srgbClr val="000000"/>
              </a:solidFill>
              <a:latin typeface="Segoe UI"/>
            </a:endParaRPr>
          </a:p>
          <a:p>
            <a:pPr marL="191145" indent="-191145" algn="just" defTabSz="514462">
              <a:defRPr/>
            </a:pPr>
            <a:r>
              <a:rPr lang="en-US" sz="1400">
                <a:solidFill>
                  <a:schemeClr val="dk1"/>
                </a:solidFill>
                <a:latin typeface="Roboto Condensed Light"/>
                <a:ea typeface="Roboto Condensed Light"/>
              </a:rPr>
              <a:t>TDI certified, bare-metal -  </a:t>
            </a:r>
            <a:r>
              <a:rPr lang="en-US" sz="1400">
                <a:solidFill>
                  <a:schemeClr val="accent1"/>
                </a:solidFill>
                <a:latin typeface="Roboto Condensed Light"/>
                <a:ea typeface="Roboto Condensed Light"/>
              </a:rPr>
              <a:t>scale-up/20 TB, scale-out/60 TB</a:t>
            </a:r>
          </a:p>
          <a:p>
            <a:pPr marL="191145" indent="-191145" algn="just" defTabSz="514462">
              <a:defRPr/>
            </a:pPr>
            <a:endParaRPr lang="en-US" sz="2800" spc="0">
              <a:solidFill>
                <a:srgbClr val="000000"/>
              </a:solidFill>
              <a:latin typeface="Segoe UI"/>
            </a:endParaRPr>
          </a:p>
          <a:p>
            <a:pPr marL="191145" indent="-191145" defTabSz="514462">
              <a:defRPr/>
            </a:pPr>
            <a:endParaRPr lang="en-US" sz="3200" spc="-40">
              <a:solidFill>
                <a:srgbClr val="FFFFFF">
                  <a:lumMod val="50000"/>
                </a:srgbClr>
              </a:solidFill>
              <a:latin typeface="Segoe UI Light"/>
            </a:endParaRPr>
          </a:p>
        </p:txBody>
      </p:sp>
      <p:graphicFrame>
        <p:nvGraphicFramePr>
          <p:cNvPr id="20" name="Table 19"/>
          <p:cNvGraphicFramePr>
            <a:graphicFrameLocks noGrp="1"/>
          </p:cNvGraphicFramePr>
          <p:nvPr>
            <p:extLst>
              <p:ext uri="{D42A27DB-BD31-4B8C-83A1-F6EECF244321}">
                <p14:modId xmlns:p14="http://schemas.microsoft.com/office/powerpoint/2010/main" val="416625892"/>
              </p:ext>
            </p:extLst>
          </p:nvPr>
        </p:nvGraphicFramePr>
        <p:xfrm>
          <a:off x="201696" y="1876380"/>
          <a:ext cx="8536725" cy="2804767"/>
        </p:xfrm>
        <a:graphic>
          <a:graphicData uri="http://schemas.openxmlformats.org/drawingml/2006/table">
            <a:tbl>
              <a:tblPr firstRow="1" firstCol="1" bandRow="1">
                <a:tableStyleId>{F5AB1C69-6EDB-4FF4-983F-18BD219EF322}</a:tableStyleId>
              </a:tblPr>
              <a:tblGrid>
                <a:gridCol w="2740855">
                  <a:extLst>
                    <a:ext uri="{9D8B030D-6E8A-4147-A177-3AD203B41FA5}">
                      <a16:colId xmlns:a16="http://schemas.microsoft.com/office/drawing/2014/main" val="1851141917"/>
                    </a:ext>
                  </a:extLst>
                </a:gridCol>
                <a:gridCol w="1028300">
                  <a:extLst>
                    <a:ext uri="{9D8B030D-6E8A-4147-A177-3AD203B41FA5}">
                      <a16:colId xmlns:a16="http://schemas.microsoft.com/office/drawing/2014/main" val="1348426284"/>
                    </a:ext>
                  </a:extLst>
                </a:gridCol>
                <a:gridCol w="1466187">
                  <a:extLst>
                    <a:ext uri="{9D8B030D-6E8A-4147-A177-3AD203B41FA5}">
                      <a16:colId xmlns:a16="http://schemas.microsoft.com/office/drawing/2014/main" val="3979557182"/>
                    </a:ext>
                  </a:extLst>
                </a:gridCol>
                <a:gridCol w="1648232">
                  <a:extLst>
                    <a:ext uri="{9D8B030D-6E8A-4147-A177-3AD203B41FA5}">
                      <a16:colId xmlns:a16="http://schemas.microsoft.com/office/drawing/2014/main" val="716768654"/>
                    </a:ext>
                  </a:extLst>
                </a:gridCol>
                <a:gridCol w="1653151">
                  <a:extLst>
                    <a:ext uri="{9D8B030D-6E8A-4147-A177-3AD203B41FA5}">
                      <a16:colId xmlns:a16="http://schemas.microsoft.com/office/drawing/2014/main" val="1933440173"/>
                    </a:ext>
                  </a:extLst>
                </a:gridCol>
              </a:tblGrid>
              <a:tr h="361627">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defTabSz="932742" rtl="0" eaLnBrk="1" latinLnBrk="0" hangingPunct="1">
                        <a:spcBef>
                          <a:spcPts val="0"/>
                        </a:spcBef>
                        <a:spcAft>
                          <a:spcPts val="0"/>
                        </a:spcAft>
                      </a:pPr>
                      <a:r>
                        <a:rPr lang="en-US" sz="1400" kern="1200">
                          <a:effectLst/>
                        </a:rPr>
                        <a:t>HANA Large Instance</a:t>
                      </a:r>
                      <a:endParaRPr lang="en-US" sz="1400" b="1" kern="1200">
                        <a:solidFill>
                          <a:schemeClr val="tx1"/>
                        </a:solidFill>
                        <a:effectLst/>
                        <a:latin typeface="+mj-lt"/>
                        <a:ea typeface="+mn-ea"/>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effectLst/>
                        </a:rPr>
                        <a:t>Threads</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effectLst/>
                        </a:rPr>
                        <a:t>RAM</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effectLst/>
                        </a:rPr>
                        <a:t>Storage</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400">
                          <a:effectLst/>
                        </a:rPr>
                        <a:t>Workload</a:t>
                      </a:r>
                      <a:endParaRPr lang="en-US" sz="1400" b="1">
                        <a:solidFill>
                          <a:schemeClr val="tx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1219158476"/>
                  </a:ext>
                </a:extLst>
              </a:tr>
              <a:tr h="244314">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defTabSz="932742" rtl="0" eaLnBrk="1" latinLnBrk="0" hangingPunct="1">
                        <a:spcBef>
                          <a:spcPts val="0"/>
                        </a:spcBef>
                        <a:spcAft>
                          <a:spcPts val="0"/>
                        </a:spcAft>
                      </a:pPr>
                      <a:r>
                        <a:rPr lang="en-US" sz="1400" kern="1200">
                          <a:effectLst/>
                        </a:rPr>
                        <a:t>S72</a:t>
                      </a:r>
                      <a:endParaRPr lang="en-US" sz="1400" b="1" kern="1200">
                        <a:solidFill>
                          <a:schemeClr val="tx1"/>
                        </a:solidFill>
                        <a:effectLst/>
                        <a:latin typeface="+mj-lt"/>
                        <a:ea typeface="+mn-ea"/>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72</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768</a:t>
                      </a:r>
                      <a:r>
                        <a:rPr lang="en-US" sz="1400" baseline="0">
                          <a:solidFill>
                            <a:schemeClr val="bg1"/>
                          </a:solidFill>
                          <a:effectLst/>
                        </a:rPr>
                        <a:t> GB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3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OLAP. OLTP</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504168739"/>
                  </a:ext>
                </a:extLst>
              </a:tr>
              <a:tr h="244314">
                <a:tc>
                  <a:txBody>
                    <a:bodyPr/>
                    <a:lstStyle/>
                    <a:p>
                      <a:pPr marL="0" marR="0" algn="ctr" defTabSz="932742" rtl="0" eaLnBrk="1" latinLnBrk="0" hangingPunct="1">
                        <a:spcBef>
                          <a:spcPts val="0"/>
                        </a:spcBef>
                        <a:spcAft>
                          <a:spcPts val="0"/>
                        </a:spcAft>
                      </a:pPr>
                      <a:r>
                        <a:rPr lang="en-US" sz="1400" kern="1200">
                          <a:effectLst/>
                        </a:rPr>
                        <a:t>S72m</a:t>
                      </a:r>
                      <a:endParaRPr lang="en-US" sz="1400" b="1" kern="1200">
                        <a:solidFill>
                          <a:schemeClr val="tx1"/>
                        </a:solidFill>
                        <a:effectLst/>
                        <a:latin typeface="+mj-lt"/>
                        <a:ea typeface="+mn-ea"/>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72</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lvl="0" indent="0" algn="ctr" defTabSz="685949" rtl="0" eaLnBrk="1" fontAlgn="auto" latinLnBrk="0" hangingPunct="1">
                        <a:lnSpc>
                          <a:spcPct val="100000"/>
                        </a:lnSpc>
                        <a:spcBef>
                          <a:spcPts val="0"/>
                        </a:spcBef>
                        <a:spcAft>
                          <a:spcPts val="0"/>
                        </a:spcAft>
                        <a:buClrTx/>
                        <a:buSzTx/>
                        <a:buFontTx/>
                        <a:buNone/>
                        <a:tabLst/>
                        <a:defRPr/>
                      </a:pPr>
                      <a:r>
                        <a:rPr lang="en-US" sz="1400" kern="1200">
                          <a:solidFill>
                            <a:schemeClr val="bg1"/>
                          </a:solidFill>
                          <a:effectLst/>
                        </a:rPr>
                        <a:t>1.5 </a:t>
                      </a:r>
                      <a:r>
                        <a:rPr lang="en-US" sz="1400" kern="1200" baseline="0">
                          <a:solidFill>
                            <a:schemeClr val="bg1"/>
                          </a:solidFill>
                          <a:effectLst/>
                        </a:rPr>
                        <a:t>TB</a:t>
                      </a:r>
                      <a:endParaRPr lang="en-US" sz="1400" b="0" kern="1200">
                        <a:solidFill>
                          <a:schemeClr val="bg1"/>
                        </a:solidFill>
                        <a:effectLst/>
                        <a:latin typeface="+mn-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6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OLTP</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2171848030"/>
                  </a:ext>
                </a:extLst>
              </a:tr>
              <a:tr h="244314">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defTabSz="932742" rtl="0" eaLnBrk="1" latinLnBrk="0" hangingPunct="1">
                        <a:spcBef>
                          <a:spcPts val="0"/>
                        </a:spcBef>
                        <a:spcAft>
                          <a:spcPts val="0"/>
                        </a:spcAft>
                      </a:pPr>
                      <a:r>
                        <a:rPr lang="en-US" sz="1400" kern="1200">
                          <a:effectLst/>
                        </a:rPr>
                        <a:t>S192</a:t>
                      </a:r>
                      <a:endParaRPr lang="en-US" sz="1400" b="1" kern="1200">
                        <a:solidFill>
                          <a:schemeClr val="tx1"/>
                        </a:solidFill>
                        <a:effectLst/>
                        <a:latin typeface="+mj-lt"/>
                        <a:ea typeface="+mn-ea"/>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192</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2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8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OLAP, OLTP</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2633007496"/>
                  </a:ext>
                </a:extLst>
              </a:tr>
              <a:tr h="244314">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marL="0" marR="0" algn="ctr" defTabSz="932742" rtl="0" eaLnBrk="1" latinLnBrk="0" hangingPunct="1">
                        <a:spcBef>
                          <a:spcPts val="0"/>
                        </a:spcBef>
                        <a:spcAft>
                          <a:spcPts val="0"/>
                        </a:spcAft>
                      </a:pPr>
                      <a:r>
                        <a:rPr lang="en-US" sz="1400" kern="1200">
                          <a:effectLst/>
                        </a:rPr>
                        <a:t>S192m</a:t>
                      </a:r>
                      <a:endParaRPr lang="en-US" sz="1400" b="1" kern="1200">
                        <a:solidFill>
                          <a:schemeClr val="tx1"/>
                        </a:solidFill>
                        <a:effectLst/>
                        <a:latin typeface="+mj-lt"/>
                        <a:ea typeface="+mn-ea"/>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192</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4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16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400">
                          <a:solidFill>
                            <a:schemeClr val="bg1"/>
                          </a:solidFill>
                          <a:effectLst/>
                        </a:rPr>
                        <a:t>OLTP</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2991753925"/>
                  </a:ext>
                </a:extLst>
              </a:tr>
              <a:tr h="244314">
                <a:tc>
                  <a:txBody>
                    <a:bodyPr/>
                    <a:lstStyle/>
                    <a:p>
                      <a:pPr marL="0" marR="0" algn="ctr" defTabSz="932742" rtl="0" eaLnBrk="1" latinLnBrk="0" hangingPunct="1">
                        <a:spcBef>
                          <a:spcPts val="0"/>
                        </a:spcBef>
                        <a:spcAft>
                          <a:spcPts val="0"/>
                        </a:spcAft>
                      </a:pPr>
                      <a:r>
                        <a:rPr lang="en-US" sz="1400" kern="1200">
                          <a:effectLst/>
                        </a:rPr>
                        <a:t>S384</a:t>
                      </a:r>
                      <a:endParaRPr lang="en-US" sz="1400" b="1" kern="1200">
                        <a:solidFill>
                          <a:schemeClr val="tx1"/>
                        </a:solidFill>
                        <a:effectLst/>
                        <a:latin typeface="+mj-lt"/>
                        <a:ea typeface="+mn-ea"/>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384</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4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9,6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OLAP, OLTP</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1867599014"/>
                  </a:ext>
                </a:extLst>
              </a:tr>
              <a:tr h="244314">
                <a:tc>
                  <a:txBody>
                    <a:bodyPr/>
                    <a:lstStyle/>
                    <a:p>
                      <a:pPr marL="0" marR="0" algn="ctr" defTabSz="932742" rtl="0" eaLnBrk="1" latinLnBrk="0" hangingPunct="1">
                        <a:spcBef>
                          <a:spcPts val="0"/>
                        </a:spcBef>
                        <a:spcAft>
                          <a:spcPts val="0"/>
                        </a:spcAft>
                      </a:pPr>
                      <a:r>
                        <a:rPr lang="en-US" sz="1400" kern="1200">
                          <a:effectLst/>
                        </a:rPr>
                        <a:t>S384m</a:t>
                      </a:r>
                      <a:endParaRPr lang="en-US" sz="1400" b="1" kern="1200">
                        <a:solidFill>
                          <a:schemeClr val="tx1"/>
                        </a:solidFill>
                        <a:effectLst/>
                        <a:latin typeface="+mj-lt"/>
                        <a:ea typeface="+mn-ea"/>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384</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6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14,4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OLTP</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1685226678"/>
                  </a:ext>
                </a:extLst>
              </a:tr>
              <a:tr h="244314">
                <a:tc>
                  <a:txBody>
                    <a:bodyPr/>
                    <a:lstStyle/>
                    <a:p>
                      <a:pPr marL="0" marR="0" algn="ctr" defTabSz="932742" rtl="0" eaLnBrk="1" latinLnBrk="0" hangingPunct="1">
                        <a:spcBef>
                          <a:spcPts val="0"/>
                        </a:spcBef>
                        <a:spcAft>
                          <a:spcPts val="0"/>
                        </a:spcAft>
                      </a:pPr>
                      <a:r>
                        <a:rPr lang="en-US" sz="1400" kern="1200">
                          <a:effectLst/>
                        </a:rPr>
                        <a:t>S384xm</a:t>
                      </a:r>
                      <a:endParaRPr lang="en-US" sz="1400" b="1" kern="1200">
                        <a:solidFill>
                          <a:schemeClr val="tx1"/>
                        </a:solidFill>
                        <a:effectLst/>
                        <a:latin typeface="+mj-lt"/>
                        <a:ea typeface="+mn-ea"/>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384</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8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19,2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OLTP</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3438955175"/>
                  </a:ext>
                </a:extLst>
              </a:tr>
              <a:tr h="244314">
                <a:tc>
                  <a:txBody>
                    <a:bodyPr/>
                    <a:lstStyle/>
                    <a:p>
                      <a:pPr marL="0" marR="0" algn="ctr" defTabSz="932742" rtl="0" eaLnBrk="1" latinLnBrk="0" hangingPunct="1">
                        <a:spcBef>
                          <a:spcPts val="0"/>
                        </a:spcBef>
                        <a:spcAft>
                          <a:spcPts val="0"/>
                        </a:spcAft>
                      </a:pPr>
                      <a:r>
                        <a:rPr lang="en-US" sz="1400" kern="1200">
                          <a:effectLst/>
                        </a:rPr>
                        <a:t>S576</a:t>
                      </a:r>
                      <a:endParaRPr lang="en-US" sz="1400" b="1" kern="1200">
                        <a:solidFill>
                          <a:schemeClr val="tx1"/>
                        </a:solidFill>
                        <a:effectLst/>
                        <a:latin typeface="+mj-lt"/>
                        <a:ea typeface="+mn-ea"/>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576</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12</a:t>
                      </a:r>
                      <a:r>
                        <a:rPr lang="en-US" sz="1400" baseline="0">
                          <a:solidFill>
                            <a:schemeClr val="bg1"/>
                          </a:solidFill>
                          <a:effectLst/>
                        </a:rPr>
                        <a:t>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28,8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OLTP</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4168228953"/>
                  </a:ext>
                </a:extLst>
              </a:tr>
              <a:tr h="244314">
                <a:tc>
                  <a:txBody>
                    <a:bodyPr/>
                    <a:lstStyle/>
                    <a:p>
                      <a:pPr marL="0" marR="0" algn="ctr" defTabSz="932742" rtl="0" eaLnBrk="1" latinLnBrk="0" hangingPunct="1">
                        <a:spcBef>
                          <a:spcPts val="0"/>
                        </a:spcBef>
                        <a:spcAft>
                          <a:spcPts val="0"/>
                        </a:spcAft>
                      </a:pPr>
                      <a:r>
                        <a:rPr lang="en-US" sz="1400" kern="1200">
                          <a:effectLst/>
                        </a:rPr>
                        <a:t>S768</a:t>
                      </a:r>
                      <a:endParaRPr lang="en-US" sz="1400" b="1" kern="1200">
                        <a:solidFill>
                          <a:schemeClr val="tx1"/>
                        </a:solidFill>
                        <a:effectLst/>
                        <a:latin typeface="+mj-lt"/>
                        <a:ea typeface="+mn-ea"/>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768</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16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38,4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OLTP</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1492614073"/>
                  </a:ext>
                </a:extLst>
              </a:tr>
              <a:tr h="244314">
                <a:tc>
                  <a:txBody>
                    <a:bodyPr/>
                    <a:lstStyle/>
                    <a:p>
                      <a:pPr marL="0" marR="0" algn="ctr" defTabSz="932742" rtl="0" eaLnBrk="1" latinLnBrk="0" hangingPunct="1">
                        <a:spcBef>
                          <a:spcPts val="0"/>
                        </a:spcBef>
                        <a:spcAft>
                          <a:spcPts val="0"/>
                        </a:spcAft>
                      </a:pPr>
                      <a:r>
                        <a:rPr lang="en-US" sz="1400" kern="1200">
                          <a:effectLst/>
                        </a:rPr>
                        <a:t>S960</a:t>
                      </a:r>
                      <a:endParaRPr lang="en-US" sz="1400" b="1" kern="1200">
                        <a:solidFill>
                          <a:schemeClr val="tx1"/>
                        </a:solidFill>
                        <a:effectLst/>
                        <a:latin typeface="+mj-lt"/>
                        <a:ea typeface="+mn-ea"/>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960</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20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48 TB</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tc>
                  <a:txBody>
                    <a:bodyPr/>
                    <a:lstStyle/>
                    <a:p>
                      <a:pPr marL="0" marR="0" algn="ctr">
                        <a:spcBef>
                          <a:spcPts val="0"/>
                        </a:spcBef>
                        <a:spcAft>
                          <a:spcPts val="0"/>
                        </a:spcAft>
                      </a:pPr>
                      <a:r>
                        <a:rPr lang="en-US" sz="1400">
                          <a:solidFill>
                            <a:schemeClr val="bg1"/>
                          </a:solidFill>
                          <a:effectLst/>
                        </a:rPr>
                        <a:t>OLTP</a:t>
                      </a:r>
                      <a:endParaRPr lang="en-US" sz="1400" b="1">
                        <a:solidFill>
                          <a:schemeClr val="bg1"/>
                        </a:solidFill>
                        <a:effectLst/>
                        <a:latin typeface="+mj-lt"/>
                        <a:ea typeface="Calibri" panose="020F0502020204030204" pitchFamily="34" charset="0"/>
                        <a:cs typeface="Calibri" panose="020F0502020204030204" pitchFamily="34" charset="0"/>
                      </a:endParaRPr>
                    </a:p>
                  </a:txBody>
                  <a:tcPr marL="50423" marR="50423" marT="0" marB="0" anchor="ctr"/>
                </a:tc>
                <a:extLst>
                  <a:ext uri="{0D108BD9-81ED-4DB2-BD59-A6C34878D82A}">
                    <a16:rowId xmlns:a16="http://schemas.microsoft.com/office/drawing/2014/main" val="1222881723"/>
                  </a:ext>
                </a:extLst>
              </a:tr>
            </a:tbl>
          </a:graphicData>
        </a:graphic>
      </p:graphicFrame>
      <p:sp>
        <p:nvSpPr>
          <p:cNvPr id="7" name="Rectangle 6"/>
          <p:cNvSpPr/>
          <p:nvPr/>
        </p:nvSpPr>
        <p:spPr>
          <a:xfrm>
            <a:off x="147810" y="4887582"/>
            <a:ext cx="8499382" cy="230832"/>
          </a:xfrm>
          <a:prstGeom prst="rect">
            <a:avLst/>
          </a:prstGeom>
        </p:spPr>
        <p:txBody>
          <a:bodyPr wrap="square">
            <a:spAutoFit/>
          </a:bodyPr>
          <a:lstStyle/>
          <a:p>
            <a:pPr defTabSz="685800">
              <a:buClrTx/>
              <a:defRPr/>
            </a:pPr>
            <a:r>
              <a:rPr lang="en-US" sz="900" kern="1200">
                <a:solidFill>
                  <a:schemeClr val="tx1"/>
                </a:solidFill>
                <a:latin typeface="Segoe UI"/>
                <a:ea typeface="+mn-ea"/>
                <a:cs typeface="+mn-cs"/>
              </a:rPr>
              <a:t>Ref: SAP Note #2316233 (</a:t>
            </a:r>
            <a:r>
              <a:rPr lang="en-US" sz="900" kern="1200">
                <a:solidFill>
                  <a:schemeClr val="tx1"/>
                </a:solidFill>
                <a:latin typeface="Segoe UI"/>
                <a:ea typeface="+mn-ea"/>
                <a:cs typeface="+mn-cs"/>
                <a:hlinkClick r:id="rId3">
                  <a:extLst>
                    <a:ext uri="{A12FA001-AC4F-418D-AE19-62706E023703}">
                      <ahyp:hlinkClr xmlns:ahyp="http://schemas.microsoft.com/office/drawing/2018/hyperlinkcolor" val="tx"/>
                    </a:ext>
                  </a:extLst>
                </a:hlinkClick>
              </a:rPr>
              <a:t>http://service.sap.com/sap/support/notes/2316233</a:t>
            </a:r>
            <a:r>
              <a:rPr lang="en-US" sz="900" kern="1200">
                <a:solidFill>
                  <a:schemeClr val="tx1"/>
                </a:solidFill>
                <a:latin typeface="Segoe UI"/>
                <a:ea typeface="+mn-ea"/>
                <a:cs typeface="+mn-cs"/>
              </a:rPr>
              <a:t> ) for version details and further info</a:t>
            </a:r>
          </a:p>
        </p:txBody>
      </p:sp>
      <p:grpSp>
        <p:nvGrpSpPr>
          <p:cNvPr id="2" name="Group 1">
            <a:extLst>
              <a:ext uri="{FF2B5EF4-FFF2-40B4-BE49-F238E27FC236}">
                <a16:creationId xmlns:a16="http://schemas.microsoft.com/office/drawing/2014/main" id="{B32FF607-CAC4-4948-B12D-70A3EBA46832}"/>
              </a:ext>
            </a:extLst>
          </p:cNvPr>
          <p:cNvGrpSpPr/>
          <p:nvPr/>
        </p:nvGrpSpPr>
        <p:grpSpPr>
          <a:xfrm>
            <a:off x="7990609" y="502172"/>
            <a:ext cx="711888" cy="1167773"/>
            <a:chOff x="10520084" y="291107"/>
            <a:chExt cx="1081608" cy="1657937"/>
          </a:xfrm>
        </p:grpSpPr>
        <p:grpSp>
          <p:nvGrpSpPr>
            <p:cNvPr id="6" name="Group 5">
              <a:extLst>
                <a:ext uri="{FF2B5EF4-FFF2-40B4-BE49-F238E27FC236}">
                  <a16:creationId xmlns:a16="http://schemas.microsoft.com/office/drawing/2014/main" id="{FA3A308C-7901-42EC-B152-356D3AF6D2E1}"/>
                </a:ext>
              </a:extLst>
            </p:cNvPr>
            <p:cNvGrpSpPr/>
            <p:nvPr/>
          </p:nvGrpSpPr>
          <p:grpSpPr>
            <a:xfrm>
              <a:off x="10575468" y="291107"/>
              <a:ext cx="970841" cy="993141"/>
              <a:chOff x="9264169" y="3168861"/>
              <a:chExt cx="1048453" cy="1150283"/>
            </a:xfrm>
          </p:grpSpPr>
          <p:grpSp>
            <p:nvGrpSpPr>
              <p:cNvPr id="8" name="Group 7">
                <a:extLst>
                  <a:ext uri="{FF2B5EF4-FFF2-40B4-BE49-F238E27FC236}">
                    <a16:creationId xmlns:a16="http://schemas.microsoft.com/office/drawing/2014/main" id="{00F09C2D-E991-4DB6-B953-2659D1D84057}"/>
                  </a:ext>
                </a:extLst>
              </p:cNvPr>
              <p:cNvGrpSpPr/>
              <p:nvPr/>
            </p:nvGrpSpPr>
            <p:grpSpPr>
              <a:xfrm>
                <a:off x="9369060" y="3168861"/>
                <a:ext cx="838673" cy="860859"/>
                <a:chOff x="-1455738" y="922338"/>
                <a:chExt cx="300038" cy="307975"/>
              </a:xfrm>
            </p:grpSpPr>
            <p:sp>
              <p:nvSpPr>
                <p:cNvPr id="10" name="Rectangle 124">
                  <a:extLst>
                    <a:ext uri="{FF2B5EF4-FFF2-40B4-BE49-F238E27FC236}">
                      <a16:creationId xmlns:a16="http://schemas.microsoft.com/office/drawing/2014/main" id="{D8383FC9-C42E-4E7C-8C6B-4ECED2741952}"/>
                    </a:ext>
                  </a:extLst>
                </p:cNvPr>
                <p:cNvSpPr>
                  <a:spLocks noChangeArrowheads="1"/>
                </p:cNvSpPr>
                <p:nvPr/>
              </p:nvSpPr>
              <p:spPr bwMode="auto">
                <a:xfrm>
                  <a:off x="-1455738" y="922338"/>
                  <a:ext cx="300038" cy="3079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buClrTx/>
                    <a:defRPr/>
                  </a:pPr>
                  <a:endParaRPr lang="en-US" sz="1324">
                    <a:gradFill>
                      <a:gsLst>
                        <a:gs pos="1250">
                          <a:prstClr val="white"/>
                        </a:gs>
                        <a:gs pos="100000">
                          <a:prstClr val="white"/>
                        </a:gs>
                      </a:gsLst>
                      <a:lin ang="5400000" scaled="0"/>
                    </a:gradFill>
                    <a:latin typeface="Segoe UI"/>
                    <a:ea typeface="+mn-ea"/>
                    <a:cs typeface="+mn-cs"/>
                  </a:endParaRPr>
                </a:p>
              </p:txBody>
            </p:sp>
            <p:sp>
              <p:nvSpPr>
                <p:cNvPr id="11" name="Rectangle 125">
                  <a:extLst>
                    <a:ext uri="{FF2B5EF4-FFF2-40B4-BE49-F238E27FC236}">
                      <a16:creationId xmlns:a16="http://schemas.microsoft.com/office/drawing/2014/main" id="{79FC4C63-74F9-44F8-9937-CAD8B4A674F3}"/>
                    </a:ext>
                  </a:extLst>
                </p:cNvPr>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buClrTx/>
                    <a:defRPr/>
                  </a:pPr>
                  <a:endParaRPr lang="en-US" sz="1324">
                    <a:gradFill>
                      <a:gsLst>
                        <a:gs pos="1250">
                          <a:prstClr val="white"/>
                        </a:gs>
                        <a:gs pos="100000">
                          <a:prstClr val="white"/>
                        </a:gs>
                      </a:gsLst>
                      <a:lin ang="5400000" scaled="0"/>
                    </a:gradFill>
                    <a:latin typeface="Segoe UI"/>
                    <a:ea typeface="+mn-ea"/>
                    <a:cs typeface="+mn-cs"/>
                  </a:endParaRPr>
                </a:p>
              </p:txBody>
            </p:sp>
            <p:sp>
              <p:nvSpPr>
                <p:cNvPr id="12" name="Rectangle 126">
                  <a:extLst>
                    <a:ext uri="{FF2B5EF4-FFF2-40B4-BE49-F238E27FC236}">
                      <a16:creationId xmlns:a16="http://schemas.microsoft.com/office/drawing/2014/main" id="{AEFE20A9-71AD-40CE-A5F5-302FE77B8205}"/>
                    </a:ext>
                  </a:extLst>
                </p:cNvPr>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buClrTx/>
                    <a:defRPr/>
                  </a:pPr>
                  <a:endParaRPr lang="en-US" sz="1324">
                    <a:gradFill>
                      <a:gsLst>
                        <a:gs pos="1250">
                          <a:prstClr val="white"/>
                        </a:gs>
                        <a:gs pos="100000">
                          <a:prstClr val="white"/>
                        </a:gs>
                      </a:gsLst>
                      <a:lin ang="5400000" scaled="0"/>
                    </a:gradFill>
                    <a:latin typeface="Segoe UI"/>
                    <a:ea typeface="+mn-ea"/>
                    <a:cs typeface="+mn-cs"/>
                  </a:endParaRPr>
                </a:p>
              </p:txBody>
            </p:sp>
            <p:sp>
              <p:nvSpPr>
                <p:cNvPr id="13" name="Rectangle 127">
                  <a:extLst>
                    <a:ext uri="{FF2B5EF4-FFF2-40B4-BE49-F238E27FC236}">
                      <a16:creationId xmlns:a16="http://schemas.microsoft.com/office/drawing/2014/main" id="{3003852B-D2C4-4D68-878B-E8E28F107A35}"/>
                    </a:ext>
                  </a:extLst>
                </p:cNvPr>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buClrTx/>
                    <a:defRPr/>
                  </a:pPr>
                  <a:endParaRPr lang="en-US" sz="1324">
                    <a:gradFill>
                      <a:gsLst>
                        <a:gs pos="1250">
                          <a:prstClr val="white"/>
                        </a:gs>
                        <a:gs pos="100000">
                          <a:prstClr val="white"/>
                        </a:gs>
                      </a:gsLst>
                      <a:lin ang="5400000" scaled="0"/>
                    </a:gradFill>
                    <a:latin typeface="Segoe UI"/>
                    <a:ea typeface="+mn-ea"/>
                    <a:cs typeface="+mn-cs"/>
                  </a:endParaRPr>
                </a:p>
              </p:txBody>
            </p:sp>
            <p:sp>
              <p:nvSpPr>
                <p:cNvPr id="14" name="Rectangle 128">
                  <a:extLst>
                    <a:ext uri="{FF2B5EF4-FFF2-40B4-BE49-F238E27FC236}">
                      <a16:creationId xmlns:a16="http://schemas.microsoft.com/office/drawing/2014/main" id="{A3DBBBB4-E720-4150-B0C7-82F829AC59A2}"/>
                    </a:ext>
                  </a:extLst>
                </p:cNvPr>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buClrTx/>
                    <a:defRPr/>
                  </a:pPr>
                  <a:endParaRPr lang="en-US" sz="1324">
                    <a:gradFill>
                      <a:gsLst>
                        <a:gs pos="1250">
                          <a:prstClr val="white"/>
                        </a:gs>
                        <a:gs pos="100000">
                          <a:prstClr val="white"/>
                        </a:gs>
                      </a:gsLst>
                      <a:lin ang="5400000" scaled="0"/>
                    </a:gradFill>
                    <a:latin typeface="Segoe UI"/>
                    <a:ea typeface="+mn-ea"/>
                    <a:cs typeface="+mn-cs"/>
                  </a:endParaRPr>
                </a:p>
              </p:txBody>
            </p:sp>
            <p:sp>
              <p:nvSpPr>
                <p:cNvPr id="15" name="Rectangle 129">
                  <a:extLst>
                    <a:ext uri="{FF2B5EF4-FFF2-40B4-BE49-F238E27FC236}">
                      <a16:creationId xmlns:a16="http://schemas.microsoft.com/office/drawing/2014/main" id="{55A93361-CD73-42C0-A3D1-6059B111A70E}"/>
                    </a:ext>
                  </a:extLst>
                </p:cNvPr>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buClrTx/>
                    <a:defRPr/>
                  </a:pPr>
                  <a:endParaRPr lang="en-US" sz="1324">
                    <a:gradFill>
                      <a:gsLst>
                        <a:gs pos="1250">
                          <a:prstClr val="white"/>
                        </a:gs>
                        <a:gs pos="100000">
                          <a:prstClr val="white"/>
                        </a:gs>
                      </a:gsLst>
                      <a:lin ang="5400000" scaled="0"/>
                    </a:gradFill>
                    <a:latin typeface="Segoe UI"/>
                    <a:ea typeface="+mn-ea"/>
                    <a:cs typeface="+mn-cs"/>
                  </a:endParaRPr>
                </a:p>
              </p:txBody>
            </p:sp>
            <p:sp>
              <p:nvSpPr>
                <p:cNvPr id="16" name="Rectangle 130">
                  <a:extLst>
                    <a:ext uri="{FF2B5EF4-FFF2-40B4-BE49-F238E27FC236}">
                      <a16:creationId xmlns:a16="http://schemas.microsoft.com/office/drawing/2014/main" id="{05FCAC5B-EB47-4610-8809-B958CFA0B0AA}"/>
                    </a:ext>
                  </a:extLst>
                </p:cNvPr>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buClrTx/>
                    <a:defRPr/>
                  </a:pPr>
                  <a:endParaRPr lang="en-US" sz="1324">
                    <a:gradFill>
                      <a:gsLst>
                        <a:gs pos="1250">
                          <a:prstClr val="white"/>
                        </a:gs>
                        <a:gs pos="100000">
                          <a:prstClr val="white"/>
                        </a:gs>
                      </a:gsLst>
                      <a:lin ang="5400000" scaled="0"/>
                    </a:gradFill>
                    <a:latin typeface="Segoe UI"/>
                    <a:ea typeface="+mn-ea"/>
                    <a:cs typeface="+mn-cs"/>
                  </a:endParaRPr>
                </a:p>
              </p:txBody>
            </p:sp>
            <p:sp>
              <p:nvSpPr>
                <p:cNvPr id="17" name="Rectangle 131">
                  <a:extLst>
                    <a:ext uri="{FF2B5EF4-FFF2-40B4-BE49-F238E27FC236}">
                      <a16:creationId xmlns:a16="http://schemas.microsoft.com/office/drawing/2014/main" id="{C2091D00-6EFD-4EE7-90D9-FB4CE4800441}"/>
                    </a:ext>
                  </a:extLst>
                </p:cNvPr>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buClrTx/>
                    <a:defRPr/>
                  </a:pPr>
                  <a:endParaRPr lang="en-US" sz="1324">
                    <a:gradFill>
                      <a:gsLst>
                        <a:gs pos="1250">
                          <a:prstClr val="white"/>
                        </a:gs>
                        <a:gs pos="100000">
                          <a:prstClr val="white"/>
                        </a:gs>
                      </a:gsLst>
                      <a:lin ang="5400000" scaled="0"/>
                    </a:gradFill>
                    <a:latin typeface="Segoe UI"/>
                    <a:ea typeface="+mn-ea"/>
                    <a:cs typeface="+mn-cs"/>
                  </a:endParaRPr>
                </a:p>
              </p:txBody>
            </p:sp>
            <p:sp>
              <p:nvSpPr>
                <p:cNvPr id="21" name="Rectangle 132">
                  <a:extLst>
                    <a:ext uri="{FF2B5EF4-FFF2-40B4-BE49-F238E27FC236}">
                      <a16:creationId xmlns:a16="http://schemas.microsoft.com/office/drawing/2014/main" id="{8F1592DE-4835-48F0-8D90-C16AC402C84E}"/>
                    </a:ext>
                  </a:extLst>
                </p:cNvPr>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290">
                    <a:buClrTx/>
                    <a:defRPr/>
                  </a:pPr>
                  <a:endParaRPr lang="en-US" sz="1324">
                    <a:gradFill>
                      <a:gsLst>
                        <a:gs pos="1250">
                          <a:prstClr val="white"/>
                        </a:gs>
                        <a:gs pos="100000">
                          <a:prstClr val="white"/>
                        </a:gs>
                      </a:gsLst>
                      <a:lin ang="5400000" scaled="0"/>
                    </a:gradFill>
                    <a:latin typeface="Segoe UI"/>
                    <a:ea typeface="+mn-ea"/>
                    <a:cs typeface="+mn-cs"/>
                  </a:endParaRPr>
                </a:p>
              </p:txBody>
            </p:sp>
            <p:sp>
              <p:nvSpPr>
                <p:cNvPr id="22" name="Oval 133">
                  <a:extLst>
                    <a:ext uri="{FF2B5EF4-FFF2-40B4-BE49-F238E27FC236}">
                      <a16:creationId xmlns:a16="http://schemas.microsoft.com/office/drawing/2014/main" id="{FE3B1486-70CD-4D18-8A27-DEF03159CD7E}"/>
                    </a:ext>
                  </a:extLst>
                </p:cNvPr>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290">
                    <a:buClrTx/>
                    <a:defRPr/>
                  </a:pPr>
                  <a:endParaRPr lang="en-US" sz="1324">
                    <a:gradFill>
                      <a:gsLst>
                        <a:gs pos="1250">
                          <a:prstClr val="white"/>
                        </a:gs>
                        <a:gs pos="100000">
                          <a:prstClr val="white"/>
                        </a:gs>
                      </a:gsLst>
                      <a:lin ang="5400000" scaled="0"/>
                    </a:gradFill>
                    <a:latin typeface="Segoe UI"/>
                    <a:ea typeface="+mn-ea"/>
                    <a:cs typeface="+mn-cs"/>
                  </a:endParaRPr>
                </a:p>
              </p:txBody>
            </p:sp>
          </p:grpSp>
          <p:pic>
            <p:nvPicPr>
              <p:cNvPr id="9" name="Picture 8">
                <a:extLst>
                  <a:ext uri="{FF2B5EF4-FFF2-40B4-BE49-F238E27FC236}">
                    <a16:creationId xmlns:a16="http://schemas.microsoft.com/office/drawing/2014/main" id="{76151DF1-9D81-4DD1-9A52-1E7FEE69DA2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64169" y="4013345"/>
                <a:ext cx="1048453" cy="305799"/>
              </a:xfrm>
              <a:prstGeom prst="rect">
                <a:avLst/>
              </a:prstGeom>
            </p:spPr>
          </p:pic>
        </p:grpSp>
        <p:sp>
          <p:nvSpPr>
            <p:cNvPr id="23" name="Rectangle 22">
              <a:extLst>
                <a:ext uri="{FF2B5EF4-FFF2-40B4-BE49-F238E27FC236}">
                  <a16:creationId xmlns:a16="http://schemas.microsoft.com/office/drawing/2014/main" id="{4E0B27F0-A4D9-41A4-BDE8-255AE321D5CB}"/>
                </a:ext>
              </a:extLst>
            </p:cNvPr>
            <p:cNvSpPr/>
            <p:nvPr/>
          </p:nvSpPr>
          <p:spPr bwMode="auto">
            <a:xfrm>
              <a:off x="10520084" y="1368661"/>
              <a:ext cx="1081608" cy="5803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445" eaLnBrk="0" fontAlgn="base" hangingPunct="0">
                <a:lnSpc>
                  <a:spcPct val="90000"/>
                </a:lnSpc>
                <a:spcBef>
                  <a:spcPct val="0"/>
                </a:spcBef>
                <a:spcAft>
                  <a:spcPct val="0"/>
                </a:spcAft>
                <a:buClrTx/>
                <a:defRPr/>
              </a:pPr>
              <a:r>
                <a:rPr lang="en-US" sz="735">
                  <a:solidFill>
                    <a:schemeClr val="bg1"/>
                  </a:solidFill>
                  <a:latin typeface="Segoe UI Semibold" panose="020B0702040204020203" pitchFamily="34" charset="0"/>
                  <a:cs typeface="Segoe UI Semibold" panose="020B0702040204020203" pitchFamily="34" charset="0"/>
                </a:rPr>
                <a:t>Optimized for large </a:t>
              </a:r>
              <a:br>
                <a:rPr lang="en-US" sz="735">
                  <a:solidFill>
                    <a:schemeClr val="bg1"/>
                  </a:solidFill>
                  <a:latin typeface="Segoe UI Semibold" panose="020B0702040204020203" pitchFamily="34" charset="0"/>
                  <a:cs typeface="Segoe UI Semibold" panose="020B0702040204020203" pitchFamily="34" charset="0"/>
                </a:rPr>
              </a:br>
              <a:r>
                <a:rPr lang="en-US" sz="735">
                  <a:solidFill>
                    <a:schemeClr val="bg1"/>
                  </a:solidFill>
                  <a:latin typeface="Segoe UI Semibold" panose="020B0702040204020203" pitchFamily="34" charset="0"/>
                  <a:cs typeface="Segoe UI Semibold" panose="020B0702040204020203" pitchFamily="34" charset="0"/>
                </a:rPr>
                <a:t>SAP HANA workloads</a:t>
              </a:r>
            </a:p>
          </p:txBody>
        </p:sp>
      </p:grpSp>
      <p:sp>
        <p:nvSpPr>
          <p:cNvPr id="24" name="Rectangular Callout 120">
            <a:extLst>
              <a:ext uri="{FF2B5EF4-FFF2-40B4-BE49-F238E27FC236}">
                <a16:creationId xmlns:a16="http://schemas.microsoft.com/office/drawing/2014/main" id="{617AF0DA-7CA6-4346-8949-B2CF782C229F}"/>
              </a:ext>
            </a:extLst>
          </p:cNvPr>
          <p:cNvSpPr/>
          <p:nvPr/>
        </p:nvSpPr>
        <p:spPr>
          <a:xfrm>
            <a:off x="4724497" y="2033174"/>
            <a:ext cx="3742403" cy="2755952"/>
          </a:xfrm>
          <a:prstGeom prst="wedgeRectCallout">
            <a:avLst>
              <a:gd name="adj1" fmla="val 37494"/>
              <a:gd name="adj2" fmla="val -78497"/>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just" defTabSz="685800">
              <a:lnSpc>
                <a:spcPct val="90000"/>
              </a:lnSpc>
              <a:spcBef>
                <a:spcPts val="750"/>
              </a:spcBef>
              <a:buClrTx/>
              <a:defRPr/>
            </a:pPr>
            <a:r>
              <a:rPr lang="en-US" sz="1200" kern="1200">
                <a:gradFill>
                  <a:gsLst>
                    <a:gs pos="0">
                      <a:srgbClr val="FFFFFF"/>
                    </a:gs>
                    <a:gs pos="100000">
                      <a:srgbClr val="FFFFFF"/>
                    </a:gs>
                  </a:gsLst>
                  <a:lin ang="5400000" scaled="0"/>
                </a:gradFill>
                <a:latin typeface="Segoe UI"/>
                <a:cs typeface="Segoe UI" pitchFamily="34" charset="0"/>
              </a:rPr>
              <a:t>SAP TDI (Tailor Datacenter Integration) certified purpose built HANA hardware infrastructure hosted in Azure</a:t>
            </a:r>
          </a:p>
          <a:p>
            <a:pPr marL="514350" lvl="1" indent="-171450" algn="just" defTabSz="685800">
              <a:lnSpc>
                <a:spcPct val="90000"/>
              </a:lnSpc>
              <a:spcBef>
                <a:spcPts val="750"/>
              </a:spcBef>
              <a:buClrTx/>
              <a:buFont typeface="Arial" panose="020B0604020202020204" pitchFamily="34" charset="0"/>
              <a:buChar char="•"/>
              <a:defRPr/>
            </a:pPr>
            <a:r>
              <a:rPr lang="en-US" sz="1200" kern="1200">
                <a:gradFill>
                  <a:gsLst>
                    <a:gs pos="0">
                      <a:srgbClr val="FFFFFF"/>
                    </a:gs>
                    <a:gs pos="100000">
                      <a:srgbClr val="FFFFFF"/>
                    </a:gs>
                  </a:gsLst>
                  <a:lin ang="5400000" scaled="0"/>
                </a:gradFill>
                <a:latin typeface="Segoe UI"/>
                <a:cs typeface="Segoe UI" pitchFamily="34" charset="0"/>
              </a:rPr>
              <a:t>HANA server blade</a:t>
            </a:r>
          </a:p>
          <a:p>
            <a:pPr marL="514350" lvl="1" indent="-171450" algn="just" defTabSz="685800">
              <a:lnSpc>
                <a:spcPct val="90000"/>
              </a:lnSpc>
              <a:spcBef>
                <a:spcPts val="750"/>
              </a:spcBef>
              <a:buClrTx/>
              <a:buFont typeface="Arial" panose="020B0604020202020204" pitchFamily="34" charset="0"/>
              <a:buChar char="•"/>
              <a:defRPr/>
            </a:pPr>
            <a:r>
              <a:rPr lang="en-US" sz="1200" kern="1200">
                <a:gradFill>
                  <a:gsLst>
                    <a:gs pos="0">
                      <a:srgbClr val="FFFFFF"/>
                    </a:gs>
                    <a:gs pos="100000">
                      <a:srgbClr val="FFFFFF"/>
                    </a:gs>
                  </a:gsLst>
                  <a:lin ang="5400000" scaled="0"/>
                </a:gradFill>
                <a:latin typeface="Segoe UI"/>
                <a:cs typeface="Segoe UI" pitchFamily="34" charset="0"/>
              </a:rPr>
              <a:t>Storage hardware (persistence, ~4 x RAM)</a:t>
            </a:r>
          </a:p>
          <a:p>
            <a:pPr marL="514350" lvl="1" indent="-171450" algn="just" defTabSz="685800">
              <a:lnSpc>
                <a:spcPct val="90000"/>
              </a:lnSpc>
              <a:spcBef>
                <a:spcPts val="750"/>
              </a:spcBef>
              <a:buClrTx/>
              <a:buFont typeface="Arial" panose="020B0604020202020204" pitchFamily="34" charset="0"/>
              <a:buChar char="•"/>
              <a:defRPr/>
            </a:pPr>
            <a:r>
              <a:rPr lang="en-US" sz="1200" kern="1200">
                <a:gradFill>
                  <a:gsLst>
                    <a:gs pos="0">
                      <a:srgbClr val="FFFFFF"/>
                    </a:gs>
                    <a:gs pos="100000">
                      <a:srgbClr val="FFFFFF"/>
                    </a:gs>
                  </a:gsLst>
                  <a:lin ang="5400000" scaled="0"/>
                </a:gradFill>
                <a:latin typeface="Segoe UI"/>
                <a:cs typeface="Segoe UI" pitchFamily="34" charset="0"/>
              </a:rPr>
              <a:t>Snapshot backup capability</a:t>
            </a:r>
          </a:p>
          <a:p>
            <a:pPr marL="514350" lvl="1" indent="-171450" algn="just" defTabSz="685800">
              <a:lnSpc>
                <a:spcPct val="90000"/>
              </a:lnSpc>
              <a:spcBef>
                <a:spcPts val="750"/>
              </a:spcBef>
              <a:buClrTx/>
              <a:buFont typeface="Arial" panose="020B0604020202020204" pitchFamily="34" charset="0"/>
              <a:buChar char="•"/>
              <a:defRPr/>
            </a:pPr>
            <a:r>
              <a:rPr lang="en-US" sz="1200" kern="1200">
                <a:gradFill>
                  <a:gsLst>
                    <a:gs pos="0">
                      <a:srgbClr val="FFFFFF"/>
                    </a:gs>
                    <a:gs pos="100000">
                      <a:srgbClr val="FFFFFF"/>
                    </a:gs>
                  </a:gsLst>
                  <a:lin ang="5400000" scaled="0"/>
                </a:gradFill>
                <a:latin typeface="Segoe UI"/>
                <a:cs typeface="Segoe UI" pitchFamily="34" charset="0"/>
              </a:rPr>
              <a:t>Storage replication capability in paired datacenter </a:t>
            </a:r>
          </a:p>
          <a:p>
            <a:pPr marL="514350" lvl="1" indent="-171450" algn="just" defTabSz="685800">
              <a:lnSpc>
                <a:spcPct val="90000"/>
              </a:lnSpc>
              <a:spcBef>
                <a:spcPts val="750"/>
              </a:spcBef>
              <a:buClrTx/>
              <a:buFont typeface="Arial" panose="020B0604020202020204" pitchFamily="34" charset="0"/>
              <a:buChar char="•"/>
              <a:defRPr/>
            </a:pPr>
            <a:r>
              <a:rPr lang="en-US" sz="1200" kern="1200">
                <a:gradFill>
                  <a:gsLst>
                    <a:gs pos="0">
                      <a:srgbClr val="FFFFFF"/>
                    </a:gs>
                    <a:gs pos="100000">
                      <a:srgbClr val="FFFFFF"/>
                    </a:gs>
                  </a:gsLst>
                  <a:lin ang="5400000" scaled="0"/>
                </a:gradFill>
                <a:latin typeface="Segoe UI"/>
                <a:cs typeface="Segoe UI" pitchFamily="34" charset="0"/>
              </a:rPr>
              <a:t>Volume encryption capability</a:t>
            </a:r>
          </a:p>
          <a:p>
            <a:pPr marL="514350" lvl="1" indent="-171450" algn="just" defTabSz="685800">
              <a:lnSpc>
                <a:spcPct val="90000"/>
              </a:lnSpc>
              <a:spcBef>
                <a:spcPts val="750"/>
              </a:spcBef>
              <a:buClrTx/>
              <a:buFont typeface="Arial" panose="020B0604020202020204" pitchFamily="34" charset="0"/>
              <a:buChar char="•"/>
              <a:defRPr/>
            </a:pPr>
            <a:r>
              <a:rPr lang="en-US" sz="1200" kern="1200">
                <a:gradFill>
                  <a:gsLst>
                    <a:gs pos="0">
                      <a:srgbClr val="FFFFFF"/>
                    </a:gs>
                    <a:gs pos="100000">
                      <a:srgbClr val="FFFFFF"/>
                    </a:gs>
                  </a:gsLst>
                  <a:lin ang="5400000" scaled="0"/>
                </a:gradFill>
                <a:latin typeface="Segoe UI"/>
                <a:cs typeface="Segoe UI" pitchFamily="34" charset="0"/>
              </a:rPr>
              <a:t>Network devices including backend ExpressRoute to connect to Azure VNET (10Gbps)</a:t>
            </a:r>
          </a:p>
        </p:txBody>
      </p:sp>
      <p:sp>
        <p:nvSpPr>
          <p:cNvPr id="25" name="Title 2">
            <a:extLst>
              <a:ext uri="{FF2B5EF4-FFF2-40B4-BE49-F238E27FC236}">
                <a16:creationId xmlns:a16="http://schemas.microsoft.com/office/drawing/2014/main" id="{B8831A93-389F-4164-BA22-2BD4FB07F99F}"/>
              </a:ext>
            </a:extLst>
          </p:cNvPr>
          <p:cNvSpPr>
            <a:spLocks noGrp="1"/>
          </p:cNvSpPr>
          <p:nvPr>
            <p:ph type="ctrTitle"/>
          </p:nvPr>
        </p:nvSpPr>
        <p:spPr/>
        <p:txBody>
          <a:bodyPr/>
          <a:lstStyle/>
          <a:p>
            <a:pPr defTabSz="822130">
              <a:defRPr/>
            </a:pPr>
            <a:r>
              <a:rPr lang="en-US"/>
              <a:t>HANA Large Instances on Azure</a:t>
            </a:r>
          </a:p>
        </p:txBody>
      </p:sp>
      <p:pic>
        <p:nvPicPr>
          <p:cNvPr id="3" name="Imagen 2">
            <a:extLst>
              <a:ext uri="{FF2B5EF4-FFF2-40B4-BE49-F238E27FC236}">
                <a16:creationId xmlns:a16="http://schemas.microsoft.com/office/drawing/2014/main" id="{C2CB9EAC-87B3-9745-B973-8F1687072122}"/>
              </a:ext>
            </a:extLst>
          </p:cNvPr>
          <p:cNvPicPr>
            <a:picLocks noChangeAspect="1"/>
          </p:cNvPicPr>
          <p:nvPr/>
        </p:nvPicPr>
        <p:blipFill>
          <a:blip r:embed="rId5"/>
          <a:stretch>
            <a:fillRect/>
          </a:stretch>
        </p:blipFill>
        <p:spPr>
          <a:xfrm>
            <a:off x="0" y="0"/>
            <a:ext cx="9144000" cy="5143500"/>
          </a:xfrm>
          <a:prstGeom prst="rect">
            <a:avLst/>
          </a:prstGeom>
        </p:spPr>
      </p:pic>
      <p:sp>
        <p:nvSpPr>
          <p:cNvPr id="26" name="Google Shape;5328;p55">
            <a:extLst>
              <a:ext uri="{FF2B5EF4-FFF2-40B4-BE49-F238E27FC236}">
                <a16:creationId xmlns:a16="http://schemas.microsoft.com/office/drawing/2014/main" id="{32E65065-11E4-BC45-8241-84FF96BC0B40}"/>
              </a:ext>
            </a:extLst>
          </p:cNvPr>
          <p:cNvSpPr txBox="1">
            <a:spLocks/>
          </p:cNvSpPr>
          <p:nvPr/>
        </p:nvSpPr>
        <p:spPr>
          <a:xfrm>
            <a:off x="3954275" y="1785600"/>
            <a:ext cx="328500" cy="37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chemeClr val="dk1"/>
              </a:buClr>
              <a:buSzPts val="1200"/>
              <a:buFont typeface="Roboto Condensed Light"/>
              <a:buChar char="■"/>
              <a:defRPr sz="1200" b="0" i="0" u="none" strike="noStrike" cap="none">
                <a:solidFill>
                  <a:schemeClr val="dk1"/>
                </a:solidFill>
                <a:latin typeface="Roboto Condensed Light"/>
                <a:ea typeface="Roboto Condensed Light"/>
                <a:cs typeface="Roboto Condensed Light"/>
                <a:sym typeface="Roboto Condensed Light"/>
              </a:defRPr>
            </a:lvl9pPr>
          </a:lstStyle>
          <a:p>
            <a:pPr marL="0" indent="0">
              <a:lnSpc>
                <a:spcPct val="114000"/>
              </a:lnSpc>
              <a:buSzPts val="1600"/>
              <a:buFont typeface="Roboto Condensed Light"/>
              <a:buNone/>
            </a:pPr>
            <a:r>
              <a:rPr lang="es" sz="9000" b="1">
                <a:solidFill>
                  <a:schemeClr val="bg1"/>
                </a:solidFill>
              </a:rPr>
              <a:t>“</a:t>
            </a:r>
          </a:p>
        </p:txBody>
      </p:sp>
      <p:sp>
        <p:nvSpPr>
          <p:cNvPr id="27" name="Google Shape;5329;p55">
            <a:extLst>
              <a:ext uri="{FF2B5EF4-FFF2-40B4-BE49-F238E27FC236}">
                <a16:creationId xmlns:a16="http://schemas.microsoft.com/office/drawing/2014/main" id="{323C7E16-879F-F247-92E0-C287B1A5344C}"/>
              </a:ext>
            </a:extLst>
          </p:cNvPr>
          <p:cNvSpPr txBox="1">
            <a:spLocks/>
          </p:cNvSpPr>
          <p:nvPr/>
        </p:nvSpPr>
        <p:spPr>
          <a:xfrm>
            <a:off x="4245650" y="1568125"/>
            <a:ext cx="4482600" cy="2126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r>
              <a:rPr lang="es-PA">
                <a:solidFill>
                  <a:schemeClr val="bg1"/>
                </a:solidFill>
              </a:rPr>
              <a:t>Tengo mi arquitectura, conozco mis componentes, pero como puedo saber que tamaño de VM debo utilizar?”</a:t>
            </a:r>
          </a:p>
        </p:txBody>
      </p:sp>
      <p:sp>
        <p:nvSpPr>
          <p:cNvPr id="28" name="Google Shape;5330;p55">
            <a:extLst>
              <a:ext uri="{FF2B5EF4-FFF2-40B4-BE49-F238E27FC236}">
                <a16:creationId xmlns:a16="http://schemas.microsoft.com/office/drawing/2014/main" id="{8106BF5A-BEA9-C949-A318-DCB7326A2F76}"/>
              </a:ext>
            </a:extLst>
          </p:cNvPr>
          <p:cNvSpPr txBox="1">
            <a:spLocks/>
          </p:cNvSpPr>
          <p:nvPr/>
        </p:nvSpPr>
        <p:spPr>
          <a:xfrm>
            <a:off x="4879550" y="3694525"/>
            <a:ext cx="3214800" cy="546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PA">
                <a:solidFill>
                  <a:schemeClr val="bg1"/>
                </a:solidFill>
              </a:rPr>
              <a:t>—Arquitectos y SAP Basis..</a:t>
            </a:r>
          </a:p>
        </p:txBody>
      </p:sp>
    </p:spTree>
    <p:extLst>
      <p:ext uri="{BB962C8B-B14F-4D97-AF65-F5344CB8AC3E}">
        <p14:creationId xmlns:p14="http://schemas.microsoft.com/office/powerpoint/2010/main" val="3652246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363592" y="257847"/>
            <a:ext cx="5214300" cy="946200"/>
          </a:xfrm>
          <a:prstGeom prst="rect">
            <a:avLst/>
          </a:prstGeom>
        </p:spPr>
        <p:txBody>
          <a:bodyPr spcFirstLastPara="1" wrap="square" lIns="91425" tIns="91425" rIns="91425" bIns="91425" anchor="t" anchorCtr="0">
            <a:noAutofit/>
          </a:bodyPr>
          <a:lstStyle/>
          <a:p>
            <a:pPr lvl="0"/>
            <a:r>
              <a:rPr lang="es-ES_tradnl"/>
              <a:t>SAP Note 1928533</a:t>
            </a:r>
          </a:p>
        </p:txBody>
      </p:sp>
      <p:pic>
        <p:nvPicPr>
          <p:cNvPr id="17" name="Google Shape;534;p31">
            <a:extLst>
              <a:ext uri="{FF2B5EF4-FFF2-40B4-BE49-F238E27FC236}">
                <a16:creationId xmlns:a16="http://schemas.microsoft.com/office/drawing/2014/main" id="{82B1EED3-39C7-F84A-95E1-8A2D16F70BA0}"/>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980400" y="0"/>
            <a:ext cx="3163605" cy="5143500"/>
          </a:xfrm>
          <a:prstGeom prst="rect">
            <a:avLst/>
          </a:prstGeom>
          <a:noFill/>
          <a:ln>
            <a:noFill/>
          </a:ln>
        </p:spPr>
      </p:pic>
      <p:pic>
        <p:nvPicPr>
          <p:cNvPr id="8" name="Imagen 7" descr="Captura de pantalla de un celular con texto&#10;&#10;Descripción generada automáticamente">
            <a:extLst>
              <a:ext uri="{FF2B5EF4-FFF2-40B4-BE49-F238E27FC236}">
                <a16:creationId xmlns:a16="http://schemas.microsoft.com/office/drawing/2014/main" id="{129929E9-E25B-D94A-8ECE-D1A83B1FAD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2991" y="932212"/>
            <a:ext cx="2508624" cy="264968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Imagen 11" descr="Captura de pantalla de un celular&#10;&#10;Descripción generada automáticamente">
            <a:extLst>
              <a:ext uri="{FF2B5EF4-FFF2-40B4-BE49-F238E27FC236}">
                <a16:creationId xmlns:a16="http://schemas.microsoft.com/office/drawing/2014/main" id="{BD066F35-A2A8-FD4D-A6E6-9540B7F8A5F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92582" y="1791735"/>
            <a:ext cx="2987818" cy="315582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585248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t>Selected SAP VMs including SAPS</a:t>
            </a:r>
          </a:p>
        </p:txBody>
      </p:sp>
      <p:graphicFrame>
        <p:nvGraphicFramePr>
          <p:cNvPr id="6" name="Table 5">
            <a:extLst>
              <a:ext uri="{FF2B5EF4-FFF2-40B4-BE49-F238E27FC236}">
                <a16:creationId xmlns:a16="http://schemas.microsoft.com/office/drawing/2014/main" id="{A2D97759-EC81-41AE-990C-35FB3B666E04}"/>
              </a:ext>
            </a:extLst>
          </p:cNvPr>
          <p:cNvGraphicFramePr>
            <a:graphicFrameLocks noGrp="1"/>
          </p:cNvGraphicFramePr>
          <p:nvPr>
            <p:extLst>
              <p:ext uri="{D42A27DB-BD31-4B8C-83A1-F6EECF244321}">
                <p14:modId xmlns:p14="http://schemas.microsoft.com/office/powerpoint/2010/main" val="1195335100"/>
              </p:ext>
            </p:extLst>
          </p:nvPr>
        </p:nvGraphicFramePr>
        <p:xfrm>
          <a:off x="420936" y="825950"/>
          <a:ext cx="8302128" cy="4179579"/>
        </p:xfrm>
        <a:graphic>
          <a:graphicData uri="http://schemas.openxmlformats.org/drawingml/2006/table">
            <a:tbl>
              <a:tblPr firstRow="1" bandRow="1">
                <a:tableStyleId>{7DF18680-E054-41AD-8BC1-D1AEF772440D}</a:tableStyleId>
              </a:tblPr>
              <a:tblGrid>
                <a:gridCol w="451973">
                  <a:extLst>
                    <a:ext uri="{9D8B030D-6E8A-4147-A177-3AD203B41FA5}">
                      <a16:colId xmlns:a16="http://schemas.microsoft.com/office/drawing/2014/main" val="301621708"/>
                    </a:ext>
                  </a:extLst>
                </a:gridCol>
                <a:gridCol w="668192">
                  <a:extLst>
                    <a:ext uri="{9D8B030D-6E8A-4147-A177-3AD203B41FA5}">
                      <a16:colId xmlns:a16="http://schemas.microsoft.com/office/drawing/2014/main" val="20001"/>
                    </a:ext>
                  </a:extLst>
                </a:gridCol>
                <a:gridCol w="1119796">
                  <a:extLst>
                    <a:ext uri="{9D8B030D-6E8A-4147-A177-3AD203B41FA5}">
                      <a16:colId xmlns:a16="http://schemas.microsoft.com/office/drawing/2014/main" val="20002"/>
                    </a:ext>
                  </a:extLst>
                </a:gridCol>
                <a:gridCol w="588068">
                  <a:extLst>
                    <a:ext uri="{9D8B030D-6E8A-4147-A177-3AD203B41FA5}">
                      <a16:colId xmlns:a16="http://schemas.microsoft.com/office/drawing/2014/main" val="20003"/>
                    </a:ext>
                  </a:extLst>
                </a:gridCol>
                <a:gridCol w="479707">
                  <a:extLst>
                    <a:ext uri="{9D8B030D-6E8A-4147-A177-3AD203B41FA5}">
                      <a16:colId xmlns:a16="http://schemas.microsoft.com/office/drawing/2014/main" val="20004"/>
                    </a:ext>
                  </a:extLst>
                </a:gridCol>
                <a:gridCol w="425292">
                  <a:extLst>
                    <a:ext uri="{9D8B030D-6E8A-4147-A177-3AD203B41FA5}">
                      <a16:colId xmlns:a16="http://schemas.microsoft.com/office/drawing/2014/main" val="20005"/>
                    </a:ext>
                  </a:extLst>
                </a:gridCol>
                <a:gridCol w="534555">
                  <a:extLst>
                    <a:ext uri="{9D8B030D-6E8A-4147-A177-3AD203B41FA5}">
                      <a16:colId xmlns:a16="http://schemas.microsoft.com/office/drawing/2014/main" val="20006"/>
                    </a:ext>
                  </a:extLst>
                </a:gridCol>
                <a:gridCol w="797223">
                  <a:extLst>
                    <a:ext uri="{9D8B030D-6E8A-4147-A177-3AD203B41FA5}">
                      <a16:colId xmlns:a16="http://schemas.microsoft.com/office/drawing/2014/main" val="2606579063"/>
                    </a:ext>
                  </a:extLst>
                </a:gridCol>
                <a:gridCol w="872615">
                  <a:extLst>
                    <a:ext uri="{9D8B030D-6E8A-4147-A177-3AD203B41FA5}">
                      <a16:colId xmlns:a16="http://schemas.microsoft.com/office/drawing/2014/main" val="2905305948"/>
                    </a:ext>
                  </a:extLst>
                </a:gridCol>
                <a:gridCol w="760297">
                  <a:extLst>
                    <a:ext uri="{9D8B030D-6E8A-4147-A177-3AD203B41FA5}">
                      <a16:colId xmlns:a16="http://schemas.microsoft.com/office/drawing/2014/main" val="1813625727"/>
                    </a:ext>
                  </a:extLst>
                </a:gridCol>
                <a:gridCol w="688841">
                  <a:extLst>
                    <a:ext uri="{9D8B030D-6E8A-4147-A177-3AD203B41FA5}">
                      <a16:colId xmlns:a16="http://schemas.microsoft.com/office/drawing/2014/main" val="3954147546"/>
                    </a:ext>
                  </a:extLst>
                </a:gridCol>
                <a:gridCol w="915569">
                  <a:extLst>
                    <a:ext uri="{9D8B030D-6E8A-4147-A177-3AD203B41FA5}">
                      <a16:colId xmlns:a16="http://schemas.microsoft.com/office/drawing/2014/main" val="274577430"/>
                    </a:ext>
                  </a:extLst>
                </a:gridCol>
              </a:tblGrid>
              <a:tr h="428286">
                <a:tc>
                  <a:txBody>
                    <a:bodyPr/>
                    <a:lstStyle/>
                    <a:p>
                      <a:pPr algn="ctr"/>
                      <a:r>
                        <a:rPr lang="en-US" sz="700">
                          <a:solidFill>
                            <a:schemeClr val="tx1"/>
                          </a:solidFill>
                        </a:rPr>
                        <a:t>VM Series</a:t>
                      </a:r>
                      <a:endParaRPr lang="en-US" sz="700" b="1">
                        <a:solidFill>
                          <a:schemeClr val="tx1"/>
                        </a:solidFill>
                        <a:latin typeface="+mj-lt"/>
                        <a:ea typeface="Tahoma" panose="020B0604030504040204" pitchFamily="34" charset="0"/>
                        <a:cs typeface="Tahoma" panose="020B0604030504040204" pitchFamily="34" charset="0"/>
                      </a:endParaRPr>
                    </a:p>
                  </a:txBody>
                  <a:tcPr marL="68580" marR="68580" marT="0" marB="0" anchor="ctr"/>
                </a:tc>
                <a:tc>
                  <a:txBody>
                    <a:bodyPr/>
                    <a:lstStyle/>
                    <a:p>
                      <a:pPr algn="ctr"/>
                      <a:r>
                        <a:rPr lang="en-US" sz="700">
                          <a:solidFill>
                            <a:schemeClr val="tx1"/>
                          </a:solidFill>
                        </a:rPr>
                        <a:t>VM Type</a:t>
                      </a:r>
                      <a:endParaRPr lang="en-US" sz="700" b="1">
                        <a:solidFill>
                          <a:schemeClr val="tx1"/>
                        </a:solidFill>
                        <a:latin typeface="+mj-lt"/>
                        <a:ea typeface="Tahoma" panose="020B0604030504040204" pitchFamily="34" charset="0"/>
                        <a:cs typeface="Tahoma" panose="020B0604030504040204" pitchFamily="34" charset="0"/>
                      </a:endParaRPr>
                    </a:p>
                  </a:txBody>
                  <a:tcPr marL="68580" marR="68580" marT="0" marB="0" anchor="ctr"/>
                </a:tc>
                <a:tc>
                  <a:txBody>
                    <a:bodyPr/>
                    <a:lstStyle/>
                    <a:p>
                      <a:pPr algn="ctr"/>
                      <a:r>
                        <a:rPr lang="en-US" sz="700">
                          <a:solidFill>
                            <a:schemeClr val="tx1"/>
                          </a:solidFill>
                        </a:rPr>
                        <a:t>VM Size</a:t>
                      </a:r>
                      <a:endParaRPr lang="en-US" sz="7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700">
                          <a:solidFill>
                            <a:schemeClr val="tx1"/>
                          </a:solidFill>
                        </a:rPr>
                        <a:t>Temp SSD</a:t>
                      </a:r>
                      <a:endParaRPr lang="en-US" sz="7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700">
                          <a:solidFill>
                            <a:schemeClr val="tx1"/>
                          </a:solidFill>
                        </a:rPr>
                        <a:t>SAPS</a:t>
                      </a:r>
                      <a:endParaRPr lang="en-US" sz="7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700">
                          <a:solidFill>
                            <a:schemeClr val="tx1"/>
                          </a:solidFill>
                        </a:rPr>
                        <a:t># of v-disks</a:t>
                      </a:r>
                      <a:endParaRPr lang="en-US" sz="7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700">
                          <a:solidFill>
                            <a:schemeClr val="tx1"/>
                          </a:solidFill>
                        </a:rPr>
                        <a:t>Max IOPS</a:t>
                      </a:r>
                      <a:endParaRPr lang="en-US" sz="7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700">
                          <a:solidFill>
                            <a:schemeClr val="tx1"/>
                          </a:solidFill>
                        </a:rPr>
                        <a:t>Max Disk Bandwidth</a:t>
                      </a:r>
                      <a:endParaRPr lang="en-US" sz="7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700">
                          <a:solidFill>
                            <a:schemeClr val="tx1"/>
                          </a:solidFill>
                        </a:rPr>
                        <a:t>Max Network </a:t>
                      </a:r>
                      <a:br>
                        <a:rPr lang="en-US" sz="700">
                          <a:solidFill>
                            <a:schemeClr val="tx1"/>
                          </a:solidFill>
                        </a:rPr>
                      </a:br>
                      <a:r>
                        <a:rPr lang="en-US" sz="700">
                          <a:solidFill>
                            <a:schemeClr val="tx1"/>
                          </a:solidFill>
                        </a:rPr>
                        <a:t>Bandwidth</a:t>
                      </a:r>
                      <a:endParaRPr lang="en-US" sz="7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700">
                          <a:solidFill>
                            <a:schemeClr val="tx1"/>
                          </a:solidFill>
                        </a:rPr>
                        <a:t>Supported HANA scenarios</a:t>
                      </a:r>
                      <a:endParaRPr lang="en-US" sz="7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700">
                          <a:solidFill>
                            <a:schemeClr val="tx1"/>
                          </a:solidFill>
                        </a:rPr>
                        <a:t>Remark</a:t>
                      </a:r>
                      <a:endParaRPr lang="en-US" sz="7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700">
                          <a:solidFill>
                            <a:schemeClr val="tx1"/>
                          </a:solidFill>
                        </a:rPr>
                        <a:t>SAP certification</a:t>
                      </a:r>
                      <a:endParaRPr lang="en-US" sz="700" b="1">
                        <a:solidFill>
                          <a:schemeClr val="tx1"/>
                        </a:solidFill>
                        <a:latin typeface="+mj-lt"/>
                        <a:ea typeface="Tahoma" panose="020B0604030504040204" pitchFamily="34" charset="0"/>
                        <a:cs typeface="Tahoma" panose="020B0604030504040204" pitchFamily="34" charset="0"/>
                      </a:endParaRPr>
                    </a:p>
                  </a:txBody>
                  <a:tcPr marL="0" marR="0" marT="0" marB="0" anchor="ctr"/>
                </a:tc>
                <a:extLst>
                  <a:ext uri="{0D108BD9-81ED-4DB2-BD59-A6C34878D82A}">
                    <a16:rowId xmlns:a16="http://schemas.microsoft.com/office/drawing/2014/main" val="10000"/>
                  </a:ext>
                </a:extLst>
              </a:tr>
              <a:tr h="142761">
                <a:tc rowSpan="5">
                  <a:txBody>
                    <a:bodyPr/>
                    <a:lstStyle/>
                    <a:p>
                      <a:pPr algn="ctr"/>
                      <a:r>
                        <a:rPr lang="en-US" sz="700" kern="1200">
                          <a:solidFill>
                            <a:schemeClr val="bg1"/>
                          </a:solidFill>
                        </a:rPr>
                        <a:t>D v2</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DS11_v2</a:t>
                      </a:r>
                      <a:endParaRPr lang="en-US" sz="7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2 vCPU, 14 GB</a:t>
                      </a:r>
                      <a:endParaRPr lang="en-US" sz="7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spcAft>
                          <a:spcPts val="0"/>
                        </a:spcAft>
                      </a:pPr>
                      <a:r>
                        <a:rPr lang="en-US" sz="700">
                          <a:solidFill>
                            <a:schemeClr val="bg1"/>
                          </a:solidFill>
                          <a:effectLst/>
                        </a:rPr>
                        <a:t>28 GB</a:t>
                      </a:r>
                      <a:endParaRPr lang="en-US" sz="700">
                        <a:solidFill>
                          <a:schemeClr val="bg1"/>
                        </a:solidFill>
                        <a:effectLst/>
                        <a:latin typeface="+mj-lt"/>
                        <a:ea typeface="MS Mincho" panose="02020609040205080304" pitchFamily="49" charset="-128"/>
                        <a:cs typeface="Times New Roman" panose="02020603050405020304" pitchFamily="18"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u="none" strike="noStrike" kern="1200" cap="none" spc="0" normalizeH="0" baseline="0" noProof="0">
                          <a:ln>
                            <a:noFill/>
                          </a:ln>
                          <a:solidFill>
                            <a:schemeClr val="bg1"/>
                          </a:solidFill>
                          <a:effectLst/>
                          <a:uLnTx/>
                          <a:uFillTx/>
                        </a:rPr>
                        <a:t>3,530</a:t>
                      </a:r>
                      <a:endParaRPr kumimoji="0" lang="en-US" sz="700" b="0" i="0" u="none" strike="noStrike" kern="1200" cap="none" spc="0" normalizeH="0" baseline="0" noProof="0">
                        <a:ln>
                          <a:noFill/>
                        </a:ln>
                        <a:solidFill>
                          <a:schemeClr val="bg1"/>
                        </a:solidFill>
                        <a:effectLst/>
                        <a:uLnTx/>
                        <a:uFillTx/>
                        <a:latin typeface="+mj-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4</a:t>
                      </a:r>
                      <a:endParaRPr lang="en-US" sz="700">
                        <a:solidFill>
                          <a:schemeClr val="bg1"/>
                        </a:solidFill>
                        <a:effectLst/>
                        <a:latin typeface="+mj-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6,400</a:t>
                      </a:r>
                      <a:endParaRPr lang="en-US" sz="700">
                        <a:solidFill>
                          <a:schemeClr val="bg1"/>
                        </a:solidFill>
                        <a:effectLst/>
                        <a:latin typeface="+mj-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96 MB/sec</a:t>
                      </a:r>
                      <a:endParaRPr lang="en-US" sz="700">
                        <a:solidFill>
                          <a:schemeClr val="bg1"/>
                        </a:solidFill>
                        <a:effectLst/>
                        <a:latin typeface="+mj-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High</a:t>
                      </a:r>
                      <a:endParaRPr lang="en-US" sz="700">
                        <a:solidFill>
                          <a:schemeClr val="bg1"/>
                        </a:solidFill>
                        <a:effectLst/>
                        <a:latin typeface="+mj-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endParaRPr lang="en-US" sz="700">
                        <a:solidFill>
                          <a:schemeClr val="bg1"/>
                        </a:solidFill>
                        <a:effectLst/>
                        <a:latin typeface="+mj-lt"/>
                        <a:ea typeface="MS Mincho" panose="02020609040205080304" pitchFamily="49" charset="-128"/>
                        <a:cs typeface="Times New Roman" panose="02020603050405020304" pitchFamily="18" charset="0"/>
                      </a:endParaRPr>
                    </a:p>
                  </a:txBody>
                  <a:tcPr marL="0" marR="0" marT="0" marB="0" anchor="ctr"/>
                </a:tc>
                <a:tc rowSpan="5">
                  <a:txBody>
                    <a:bodyPr/>
                    <a:lstStyle/>
                    <a:p>
                      <a:pPr algn="ctr">
                        <a:spcAft>
                          <a:spcPts val="0"/>
                        </a:spcAft>
                      </a:pPr>
                      <a:r>
                        <a:rPr lang="en-US" sz="700">
                          <a:solidFill>
                            <a:schemeClr val="bg1"/>
                          </a:solidFill>
                          <a:effectLst/>
                        </a:rPr>
                        <a:t>Intel </a:t>
                      </a:r>
                      <a:br>
                        <a:rPr lang="en-US" sz="700">
                          <a:solidFill>
                            <a:schemeClr val="bg1"/>
                          </a:solidFill>
                          <a:effectLst/>
                        </a:rPr>
                      </a:br>
                      <a:r>
                        <a:rPr lang="en-US" sz="700">
                          <a:solidFill>
                            <a:schemeClr val="bg1"/>
                          </a:solidFill>
                          <a:effectLst/>
                        </a:rPr>
                        <a:t>Xeon </a:t>
                      </a:r>
                      <a:br>
                        <a:rPr lang="en-US" sz="700">
                          <a:solidFill>
                            <a:schemeClr val="bg1"/>
                          </a:solidFill>
                          <a:effectLst/>
                        </a:rPr>
                      </a:br>
                      <a:r>
                        <a:rPr lang="en-US" sz="700">
                          <a:solidFill>
                            <a:schemeClr val="bg1"/>
                          </a:solidFill>
                          <a:effectLst/>
                        </a:rPr>
                        <a:t>E5-2673 v3 (Haswell),</a:t>
                      </a:r>
                      <a:br>
                        <a:rPr lang="en-US" sz="700">
                          <a:solidFill>
                            <a:schemeClr val="bg1"/>
                          </a:solidFill>
                          <a:effectLst/>
                        </a:rPr>
                      </a:br>
                      <a:r>
                        <a:rPr lang="en-US" sz="700">
                          <a:solidFill>
                            <a:schemeClr val="bg1"/>
                          </a:solidFill>
                          <a:effectLst/>
                        </a:rPr>
                        <a:t>2.4 GHz</a:t>
                      </a:r>
                      <a:r>
                        <a:rPr lang="en-US" sz="700" baseline="0">
                          <a:solidFill>
                            <a:schemeClr val="bg1"/>
                          </a:solidFill>
                          <a:effectLst/>
                        </a:rPr>
                        <a:t> </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rowSpan="5">
                  <a:txBody>
                    <a:bodyPr/>
                    <a:lstStyle/>
                    <a:p>
                      <a:pPr algn="ctr">
                        <a:spcAft>
                          <a:spcPts val="0"/>
                        </a:spcAft>
                      </a:pPr>
                      <a:r>
                        <a:rPr lang="en-US" sz="700">
                          <a:solidFill>
                            <a:schemeClr val="bg1"/>
                          </a:solidFill>
                          <a:effectLst/>
                        </a:rPr>
                        <a:t>Certified </a:t>
                      </a:r>
                      <a:br>
                        <a:rPr lang="en-US" sz="700">
                          <a:solidFill>
                            <a:schemeClr val="bg1"/>
                          </a:solidFill>
                          <a:effectLst/>
                        </a:rPr>
                      </a:br>
                      <a:r>
                        <a:rPr lang="en-US" sz="700">
                          <a:solidFill>
                            <a:schemeClr val="bg1"/>
                          </a:solidFill>
                          <a:effectLst/>
                        </a:rPr>
                        <a:t>(Any DB, App)</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816385560"/>
                  </a:ext>
                </a:extLst>
              </a:tr>
              <a:tr h="142761">
                <a:tc vMerge="1">
                  <a:txBody>
                    <a:bodyPr/>
                    <a:lstStyle/>
                    <a:p>
                      <a:pPr algn="ctr"/>
                      <a:endParaRPr lang="en-US" sz="1200" kern="1200" dirty="0">
                        <a:solidFill>
                          <a:schemeClr val="tx1"/>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a:solidFill>
                            <a:schemeClr val="bg1"/>
                          </a:solidFill>
                        </a:rPr>
                        <a:t>DS12_v2</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rPr>
                        <a:t>4 vCPU, 28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spcAft>
                          <a:spcPts val="0"/>
                        </a:spcAft>
                      </a:pPr>
                      <a:r>
                        <a:rPr lang="en-US" sz="700">
                          <a:solidFill>
                            <a:schemeClr val="bg1"/>
                          </a:solidFill>
                          <a:effectLst/>
                        </a:rPr>
                        <a:t>56 GB</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u="none" strike="noStrike" kern="1200" cap="none" spc="0" normalizeH="0" baseline="0" noProof="0">
                          <a:ln>
                            <a:noFill/>
                          </a:ln>
                          <a:solidFill>
                            <a:schemeClr val="bg1"/>
                          </a:solidFill>
                          <a:effectLst/>
                          <a:uLnTx/>
                          <a:uFillTx/>
                        </a:rPr>
                        <a:t>6,680</a:t>
                      </a:r>
                      <a:endParaRPr kumimoji="0" lang="en-US" sz="700" b="0" i="0" u="none" strike="noStrike" kern="1200" cap="none" spc="0" normalizeH="0" baseline="0" noProof="0">
                        <a:ln>
                          <a:noFill/>
                        </a:ln>
                        <a:solidFill>
                          <a:schemeClr val="bg1"/>
                        </a:solidFill>
                        <a:effectLst/>
                        <a:uLnTx/>
                        <a:uFillTx/>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8</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12,800</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192 MB/sec</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High</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vMerge="1">
                  <a:txBody>
                    <a:bodyPr/>
                    <a:lstStyle/>
                    <a:p>
                      <a:pPr algn="ctr">
                        <a:spcAft>
                          <a:spcPts val="0"/>
                        </a:spcAft>
                      </a:pPr>
                      <a:endParaRPr lang="en-US" sz="1100" dirty="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877354981"/>
                  </a:ext>
                </a:extLst>
              </a:tr>
              <a:tr h="142761">
                <a:tc vMerge="1">
                  <a:txBody>
                    <a:bodyPr/>
                    <a:lstStyle/>
                    <a:p>
                      <a:pPr algn="ctr"/>
                      <a:endParaRPr lang="en-US" sz="1200" kern="1200" dirty="0">
                        <a:solidFill>
                          <a:schemeClr val="tx1"/>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a:solidFill>
                            <a:schemeClr val="bg1"/>
                          </a:solidFill>
                        </a:rPr>
                        <a:t>DS13_v2</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rPr>
                        <a:t>8 vCPU, 56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spcAft>
                          <a:spcPts val="0"/>
                        </a:spcAft>
                      </a:pPr>
                      <a:r>
                        <a:rPr lang="en-US" sz="700" baseline="0">
                          <a:solidFill>
                            <a:schemeClr val="bg1"/>
                          </a:solidFill>
                          <a:effectLst/>
                        </a:rPr>
                        <a:t>112 </a:t>
                      </a:r>
                      <a:r>
                        <a:rPr lang="en-US" sz="700">
                          <a:solidFill>
                            <a:schemeClr val="bg1"/>
                          </a:solidFill>
                          <a:effectLst/>
                        </a:rPr>
                        <a:t>GB</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u="none" strike="noStrike" kern="1200" cap="none" spc="0" normalizeH="0" baseline="0" noProof="0">
                          <a:ln>
                            <a:noFill/>
                          </a:ln>
                          <a:solidFill>
                            <a:schemeClr val="bg1"/>
                          </a:solidFill>
                          <a:effectLst/>
                          <a:uLnTx/>
                          <a:uFillTx/>
                        </a:rPr>
                        <a:t>12,300</a:t>
                      </a:r>
                      <a:endParaRPr kumimoji="0" lang="en-US" sz="700" b="0" i="0" u="none" strike="noStrike" kern="1200" cap="none" spc="0" normalizeH="0" baseline="0" noProof="0">
                        <a:ln>
                          <a:noFill/>
                        </a:ln>
                        <a:solidFill>
                          <a:schemeClr val="bg1"/>
                        </a:solidFill>
                        <a:effectLst/>
                        <a:uLnTx/>
                        <a:uFillTx/>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16</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25,600</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baseline="0">
                          <a:solidFill>
                            <a:schemeClr val="bg1"/>
                          </a:solidFill>
                          <a:effectLst/>
                        </a:rPr>
                        <a:t>384 MB/sec</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High</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vMerge="1">
                  <a:txBody>
                    <a:bodyPr/>
                    <a:lstStyle/>
                    <a:p>
                      <a:pPr algn="ctr">
                        <a:spcAft>
                          <a:spcPts val="0"/>
                        </a:spcAft>
                      </a:pPr>
                      <a:endParaRPr lang="en-US" sz="1100" dirty="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27794729"/>
                  </a:ext>
                </a:extLst>
              </a:tr>
              <a:tr h="142761">
                <a:tc vMerge="1">
                  <a:txBody>
                    <a:bodyPr/>
                    <a:lstStyle/>
                    <a:p>
                      <a:pPr algn="ctr"/>
                      <a:endParaRPr lang="en-US" sz="1200" kern="1200" dirty="0">
                        <a:solidFill>
                          <a:schemeClr val="tx1"/>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a:solidFill>
                            <a:schemeClr val="bg1"/>
                          </a:solidFill>
                        </a:rPr>
                        <a:t>DS14_v2</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rPr>
                        <a:t>16 vCPU,</a:t>
                      </a:r>
                      <a:r>
                        <a:rPr lang="en-US" sz="700" kern="1200" baseline="0">
                          <a:solidFill>
                            <a:schemeClr val="bg1"/>
                          </a:solidFill>
                        </a:rPr>
                        <a:t> 112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spcAft>
                          <a:spcPts val="0"/>
                        </a:spcAft>
                      </a:pPr>
                      <a:r>
                        <a:rPr lang="en-US" sz="700">
                          <a:solidFill>
                            <a:schemeClr val="bg1"/>
                          </a:solidFill>
                          <a:effectLst/>
                        </a:rPr>
                        <a:t>224 GB</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u="none" strike="noStrike" kern="1200" cap="none" spc="0" normalizeH="0" baseline="0" noProof="0">
                          <a:ln>
                            <a:noFill/>
                          </a:ln>
                          <a:solidFill>
                            <a:schemeClr val="bg1"/>
                          </a:solidFill>
                          <a:effectLst/>
                          <a:uLnTx/>
                          <a:uFillTx/>
                        </a:rPr>
                        <a:t>24,180</a:t>
                      </a:r>
                      <a:endParaRPr kumimoji="0" lang="en-US" sz="700" b="0" i="0" u="none" strike="noStrike" kern="1200" cap="none" spc="0" normalizeH="0" baseline="0" noProof="0">
                        <a:ln>
                          <a:noFill/>
                        </a:ln>
                        <a:solidFill>
                          <a:schemeClr val="bg1"/>
                        </a:solidFill>
                        <a:effectLst/>
                        <a:uLnTx/>
                        <a:uFillTx/>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32</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50,000</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baseline="0">
                          <a:solidFill>
                            <a:schemeClr val="bg1"/>
                          </a:solidFill>
                          <a:effectLst/>
                        </a:rPr>
                        <a:t>768 MB/sec</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a:solidFill>
                            <a:schemeClr val="bg1"/>
                          </a:solidFill>
                          <a:effectLst/>
                        </a:rPr>
                        <a:t>Very high</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vMerge="1">
                  <a:txBody>
                    <a:bodyPr/>
                    <a:lstStyle/>
                    <a:p>
                      <a:pPr algn="ctr">
                        <a:spcAft>
                          <a:spcPts val="0"/>
                        </a:spcAft>
                      </a:pPr>
                      <a:endParaRPr lang="en-US" sz="1100" dirty="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254925070"/>
                  </a:ext>
                </a:extLst>
              </a:tr>
              <a:tr h="153638">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rPr>
                        <a:t>DS15_v2</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rPr>
                        <a:t>20 vCPU, 140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spcAft>
                          <a:spcPts val="0"/>
                        </a:spcAft>
                      </a:pPr>
                      <a:r>
                        <a:rPr lang="en-US" sz="700">
                          <a:solidFill>
                            <a:schemeClr val="bg1"/>
                          </a:solidFill>
                          <a:effectLst/>
                        </a:rPr>
                        <a:t>280 GB</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u="none" strike="noStrike" kern="1200" cap="none" spc="0" normalizeH="0" baseline="0" noProof="0">
                          <a:ln>
                            <a:noFill/>
                          </a:ln>
                          <a:solidFill>
                            <a:schemeClr val="bg1"/>
                          </a:solidFill>
                          <a:effectLst/>
                          <a:uLnTx/>
                          <a:uFillTx/>
                        </a:rPr>
                        <a:t>30,430</a:t>
                      </a:r>
                      <a:endParaRPr kumimoji="0" lang="en-US" sz="700" b="0" i="0" u="none" strike="noStrike" kern="1200" cap="none" spc="0" normalizeH="0" baseline="0" noProof="0">
                        <a:ln>
                          <a:noFill/>
                        </a:ln>
                        <a:solidFill>
                          <a:schemeClr val="bg1"/>
                        </a:solidFill>
                        <a:effectLst/>
                        <a:uLnTx/>
                        <a:uFillTx/>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40</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62,500</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r>
                        <a:rPr lang="en-US" sz="700">
                          <a:solidFill>
                            <a:schemeClr val="bg1"/>
                          </a:solidFill>
                          <a:effectLst/>
                        </a:rPr>
                        <a:t>960 MB/sec</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a:solidFill>
                            <a:schemeClr val="bg1"/>
                          </a:solidFill>
                          <a:effectLst/>
                        </a:rPr>
                        <a:t>Very high</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a:txBody>
                    <a:bodyPr/>
                    <a:lstStyle/>
                    <a:p>
                      <a:pPr algn="ctr">
                        <a:spcAft>
                          <a:spcPts val="0"/>
                        </a:spcAft>
                      </a:pP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tc vMerge="1">
                  <a:txBody>
                    <a:bodyPr/>
                    <a:lstStyle/>
                    <a:p>
                      <a:pPr algn="ctr">
                        <a:spcAft>
                          <a:spcPts val="0"/>
                        </a:spcAft>
                      </a:pPr>
                      <a:endParaRPr lang="en-US" sz="1100" dirty="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836447361"/>
                  </a:ext>
                </a:extLst>
              </a:tr>
              <a:tr h="152767">
                <a:tc rowSpan="5">
                  <a:txBody>
                    <a:bodyPr/>
                    <a:lstStyle/>
                    <a:p>
                      <a:pPr algn="ctr"/>
                      <a:r>
                        <a:rPr lang="en-US" sz="700" kern="1200">
                          <a:solidFill>
                            <a:schemeClr val="bg1"/>
                          </a:solidFill>
                        </a:rPr>
                        <a:t>G</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GS1</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2 vCPU, 28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56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3,580</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4</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5,000</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125 MB/sec</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High</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rowSpan="5">
                  <a:txBody>
                    <a:bodyPr/>
                    <a:lstStyle/>
                    <a:p>
                      <a:pPr algn="ctr">
                        <a:lnSpc>
                          <a:spcPct val="107000"/>
                        </a:lnSpc>
                        <a:spcAft>
                          <a:spcPts val="0"/>
                        </a:spcAft>
                      </a:pPr>
                      <a:r>
                        <a:rPr lang="en-US" sz="700">
                          <a:solidFill>
                            <a:schemeClr val="bg1"/>
                          </a:solidFill>
                        </a:rPr>
                        <a:t>Intel® </a:t>
                      </a:r>
                      <a:br>
                        <a:rPr lang="en-US" sz="700">
                          <a:solidFill>
                            <a:schemeClr val="bg1"/>
                          </a:solidFill>
                        </a:rPr>
                      </a:br>
                      <a:r>
                        <a:rPr lang="en-US" sz="700">
                          <a:solidFill>
                            <a:schemeClr val="bg1"/>
                          </a:solidFill>
                        </a:rPr>
                        <a:t>Xeon®  </a:t>
                      </a:r>
                      <a:br>
                        <a:rPr lang="en-US" sz="700">
                          <a:solidFill>
                            <a:schemeClr val="bg1"/>
                          </a:solidFill>
                        </a:rPr>
                      </a:br>
                      <a:r>
                        <a:rPr lang="en-US" sz="700">
                          <a:solidFill>
                            <a:schemeClr val="bg1"/>
                          </a:solidFill>
                        </a:rPr>
                        <a:t>E5 v3</a:t>
                      </a:r>
                    </a:p>
                    <a:p>
                      <a:pPr algn="ctr">
                        <a:lnSpc>
                          <a:spcPct val="107000"/>
                        </a:lnSpc>
                        <a:spcAft>
                          <a:spcPts val="0"/>
                        </a:spcAft>
                      </a:pPr>
                      <a:r>
                        <a:rPr lang="en-US" sz="700">
                          <a:solidFill>
                            <a:schemeClr val="bg1"/>
                          </a:solidFill>
                        </a:rPr>
                        <a:t>(Haswell)</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rowSpan="5">
                  <a:txBody>
                    <a:bodyPr/>
                    <a:lstStyle/>
                    <a:p>
                      <a:pPr algn="ctr">
                        <a:spcAft>
                          <a:spcPts val="0"/>
                        </a:spcAft>
                      </a:pPr>
                      <a:r>
                        <a:rPr lang="en-US" sz="700">
                          <a:solidFill>
                            <a:schemeClr val="bg1"/>
                          </a:solidFill>
                          <a:effectLst/>
                        </a:rPr>
                        <a:t>Certified</a:t>
                      </a:r>
                      <a:br>
                        <a:rPr lang="en-US" sz="700">
                          <a:solidFill>
                            <a:schemeClr val="bg1"/>
                          </a:solidFill>
                          <a:effectLst/>
                        </a:rPr>
                      </a:br>
                      <a:r>
                        <a:rPr lang="en-US" sz="700">
                          <a:solidFill>
                            <a:schemeClr val="bg1"/>
                          </a:solidFill>
                          <a:effectLst/>
                        </a:rPr>
                        <a:t>(Any DB, App)</a:t>
                      </a:r>
                      <a:br>
                        <a:rPr lang="en-US" sz="700">
                          <a:solidFill>
                            <a:schemeClr val="bg1"/>
                          </a:solidFill>
                          <a:effectLst/>
                        </a:rPr>
                      </a:br>
                      <a:endParaRPr lang="en-US" sz="700">
                        <a:solidFill>
                          <a:schemeClr val="bg1"/>
                        </a:solidFill>
                        <a:effectLst/>
                      </a:endParaRPr>
                    </a:p>
                    <a:p>
                      <a:pPr algn="ctr">
                        <a:spcAft>
                          <a:spcPts val="0"/>
                        </a:spcAft>
                      </a:pPr>
                      <a:r>
                        <a:rPr lang="en-US" sz="700">
                          <a:solidFill>
                            <a:schemeClr val="bg1"/>
                          </a:solidFill>
                          <a:effectLst/>
                        </a:rPr>
                        <a:t>GS5 certified </a:t>
                      </a:r>
                      <a:br>
                        <a:rPr lang="en-US" sz="700">
                          <a:solidFill>
                            <a:schemeClr val="bg1"/>
                          </a:solidFill>
                          <a:effectLst/>
                        </a:rPr>
                      </a:br>
                      <a:r>
                        <a:rPr lang="en-US" sz="700">
                          <a:solidFill>
                            <a:schemeClr val="bg1"/>
                          </a:solidFill>
                          <a:effectLst/>
                        </a:rPr>
                        <a:t>for OLAP</a:t>
                      </a:r>
                      <a:br>
                        <a:rPr lang="en-US" sz="700">
                          <a:solidFill>
                            <a:schemeClr val="bg1"/>
                          </a:solidFill>
                          <a:effectLst/>
                        </a:rPr>
                      </a:br>
                      <a:r>
                        <a:rPr lang="en-US" sz="700">
                          <a:solidFill>
                            <a:schemeClr val="bg1"/>
                          </a:solidFill>
                          <a:effectLst/>
                        </a:rPr>
                        <a:t>and S/4</a:t>
                      </a:r>
                      <a:endParaRPr lang="en-US" sz="700">
                        <a:solidFill>
                          <a:schemeClr val="bg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0024"/>
                  </a:ext>
                </a:extLst>
              </a:tr>
              <a:tr h="152767">
                <a:tc vMerge="1">
                  <a:txBody>
                    <a:bodyPr/>
                    <a:lstStyle/>
                    <a:p>
                      <a:pPr algn="ctr"/>
                      <a:endParaRPr lang="en-US" sz="1200" kern="1200" dirty="0">
                        <a:solidFill>
                          <a:schemeClr val="tx1"/>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a:solidFill>
                            <a:schemeClr val="bg1"/>
                          </a:solidFill>
                        </a:rPr>
                        <a:t>GS2</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rPr>
                        <a:t>4 vCPU, 56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112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6,900</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8</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10,000</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250 MB/sec</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High</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25"/>
                  </a:ext>
                </a:extLst>
              </a:tr>
              <a:tr h="152767">
                <a:tc vMerge="1">
                  <a:txBody>
                    <a:bodyPr/>
                    <a:lstStyle/>
                    <a:p>
                      <a:pPr algn="ctr"/>
                      <a:endParaRPr lang="en-US" sz="1200" kern="1200" dirty="0">
                        <a:solidFill>
                          <a:schemeClr val="tx1"/>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a:solidFill>
                            <a:schemeClr val="bg1"/>
                          </a:solidFill>
                        </a:rPr>
                        <a:t>GS3</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rPr>
                        <a:t>8 vCPU, 112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224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11,870</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16</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20,000</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500 MB/sec</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Very high</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26"/>
                  </a:ext>
                </a:extLst>
              </a:tr>
              <a:tr h="152767">
                <a:tc vMerge="1">
                  <a:txBody>
                    <a:bodyPr/>
                    <a:lstStyle/>
                    <a:p>
                      <a:pPr algn="ctr"/>
                      <a:endParaRPr lang="en-US" sz="1200" kern="1200" dirty="0">
                        <a:solidFill>
                          <a:schemeClr val="tx1"/>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baseline="0">
                          <a:solidFill>
                            <a:schemeClr val="bg1"/>
                          </a:solidFill>
                        </a:rPr>
                        <a:t>GS4</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rPr>
                        <a:t>16 vCPU, 224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448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22,680</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32</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700">
                          <a:solidFill>
                            <a:schemeClr val="bg1"/>
                          </a:solidFill>
                          <a:effectLst/>
                        </a:rPr>
                        <a:t>40,000</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1,000 MB/sec</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Extremely high</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27"/>
                  </a:ext>
                </a:extLst>
              </a:tr>
              <a:tr h="272734">
                <a:tc vMerge="1">
                  <a:txBody>
                    <a:bodyPr/>
                    <a:lstStyle/>
                    <a:p>
                      <a:pPr algn="ctr"/>
                      <a:endParaRPr lang="en-US" sz="1200" kern="1200" dirty="0">
                        <a:solidFill>
                          <a:schemeClr val="tx1"/>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a:solidFill>
                            <a:schemeClr val="bg1"/>
                          </a:solidFill>
                        </a:rPr>
                        <a:t>GS5</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rPr>
                        <a:t>32 vCPU,</a:t>
                      </a:r>
                      <a:r>
                        <a:rPr lang="en-US" sz="700" kern="1200" baseline="0">
                          <a:solidFill>
                            <a:schemeClr val="bg1"/>
                          </a:solidFill>
                        </a:rPr>
                        <a:t> 448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896 GB</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41,670</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700" kern="1200">
                          <a:solidFill>
                            <a:schemeClr val="bg1"/>
                          </a:solidFill>
                        </a:rPr>
                        <a:t>64</a:t>
                      </a:r>
                      <a:endParaRPr lang="en-US" sz="700" kern="120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80,000</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2,000 MB/sec</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700">
                          <a:solidFill>
                            <a:schemeClr val="bg1"/>
                          </a:solidFill>
                          <a:effectLst/>
                        </a:rPr>
                        <a:t>Extremely high</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700">
                          <a:solidFill>
                            <a:schemeClr val="bg1"/>
                          </a:solidFill>
                          <a:effectLst/>
                        </a:rPr>
                        <a:t>OLAP and S4</a:t>
                      </a:r>
                      <a:endParaRPr lang="en-US" sz="70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28"/>
                  </a:ext>
                </a:extLst>
              </a:tr>
              <a:tr h="152767">
                <a:tc rowSpan="6">
                  <a:txBody>
                    <a:bodyPr/>
                    <a:lstStyle/>
                    <a:p>
                      <a:pPr algn="ctr"/>
                      <a:r>
                        <a:rPr lang="en-US" sz="700" kern="1200">
                          <a:solidFill>
                            <a:schemeClr val="tx1"/>
                          </a:solidFill>
                        </a:rPr>
                        <a:t>E v3</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E2s_v3</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rPr>
                        <a:t>2 vCPU, 16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32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latin typeface="+mn-lt"/>
                          <a:ea typeface="+mn-ea"/>
                          <a:cs typeface="Segoe UI Light" panose="020B0502040204020203" pitchFamily="34" charset="0"/>
                        </a:rPr>
                        <a:t>2,189</a:t>
                      </a:r>
                    </a:p>
                  </a:txBody>
                  <a:tcPr marL="0" marR="0" marT="0" marB="0" anchor="ctr">
                    <a:solidFill>
                      <a:schemeClr val="accent2">
                        <a:lumMod val="75000"/>
                      </a:schemeClr>
                    </a:solidFill>
                  </a:tcPr>
                </a:tc>
                <a:tc>
                  <a:txBody>
                    <a:bodyPr/>
                    <a:lstStyle/>
                    <a:p>
                      <a:pPr algn="ctr"/>
                      <a:r>
                        <a:rPr lang="en-US" sz="700" kern="1200">
                          <a:solidFill>
                            <a:schemeClr val="tx1"/>
                          </a:solidFill>
                        </a:rPr>
                        <a:t>4</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4,000</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48 MB/sec</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700">
                          <a:solidFill>
                            <a:schemeClr val="tx1"/>
                          </a:solidFill>
                          <a:effectLst/>
                        </a:rPr>
                        <a:t>Moderate</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rowSpan="3">
                  <a:txBody>
                    <a:bodyPr/>
                    <a:lstStyle/>
                    <a:p>
                      <a:pPr algn="ctr">
                        <a:lnSpc>
                          <a:spcPct val="107000"/>
                        </a:lnSpc>
                        <a:spcAft>
                          <a:spcPts val="0"/>
                        </a:spcAft>
                      </a:pP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rowSpan="3">
                  <a:txBody>
                    <a:bodyPr/>
                    <a:lstStyle/>
                    <a:p>
                      <a:pPr algn="ctr">
                        <a:lnSpc>
                          <a:spcPct val="107000"/>
                        </a:lnSpc>
                        <a:spcAft>
                          <a:spcPts val="0"/>
                        </a:spcAft>
                      </a:pPr>
                      <a:r>
                        <a:rPr lang="en-US" sz="700">
                          <a:solidFill>
                            <a:schemeClr val="tx1"/>
                          </a:solidFill>
                          <a:effectLst/>
                        </a:rPr>
                        <a:t>SAP certification coming soon</a:t>
                      </a:r>
                      <a:br>
                        <a:rPr lang="en-US" sz="700">
                          <a:solidFill>
                            <a:schemeClr val="tx1"/>
                          </a:solidFill>
                          <a:effectLst/>
                        </a:rPr>
                      </a:br>
                      <a:r>
                        <a:rPr lang="en-US" sz="700">
                          <a:solidFill>
                            <a:schemeClr val="tx1"/>
                          </a:solidFill>
                          <a:effectLst/>
                        </a:rPr>
                        <a:t>(Any DB, APP)</a:t>
                      </a:r>
                      <a:endParaRPr lang="en-US" sz="700" kern="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extLst>
                  <a:ext uri="{0D108BD9-81ED-4DB2-BD59-A6C34878D82A}">
                    <a16:rowId xmlns:a16="http://schemas.microsoft.com/office/drawing/2014/main" val="828326786"/>
                  </a:ext>
                </a:extLst>
              </a:tr>
              <a:tr h="152767">
                <a:tc vMerge="1">
                  <a:txBody>
                    <a:bodyPr/>
                    <a:lstStyle/>
                    <a:p>
                      <a:pPr algn="ctr"/>
                      <a:endParaRPr lang="en-US" sz="1200" kern="1200" dirty="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700" kern="1200">
                          <a:solidFill>
                            <a:schemeClr val="tx1"/>
                          </a:solidFill>
                        </a:rPr>
                        <a:t>E4s_v3</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rPr>
                        <a:t>4 vCPU, 32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64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latin typeface="+mn-lt"/>
                          <a:ea typeface="+mn-ea"/>
                          <a:cs typeface="Segoe UI Light" panose="020B0502040204020203" pitchFamily="34" charset="0"/>
                        </a:rPr>
                        <a:t>4,378</a:t>
                      </a:r>
                    </a:p>
                  </a:txBody>
                  <a:tcPr marL="0" marR="0" marT="0" marB="0" anchor="ctr">
                    <a:solidFill>
                      <a:schemeClr val="accent2">
                        <a:lumMod val="75000"/>
                      </a:schemeClr>
                    </a:solidFill>
                  </a:tcPr>
                </a:tc>
                <a:tc>
                  <a:txBody>
                    <a:bodyPr/>
                    <a:lstStyle/>
                    <a:p>
                      <a:pPr algn="ctr"/>
                      <a:r>
                        <a:rPr lang="en-US" sz="700" kern="1200">
                          <a:solidFill>
                            <a:schemeClr val="tx1"/>
                          </a:solidFill>
                        </a:rPr>
                        <a:t>8</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8,000</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96 MB/sec</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700">
                          <a:solidFill>
                            <a:schemeClr val="tx1"/>
                          </a:solidFill>
                          <a:effectLst/>
                        </a:rPr>
                        <a:t>Moderate</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vMerge="1">
                  <a:txBody>
                    <a:bodyPr/>
                    <a:lstStyle/>
                    <a:p>
                      <a:pPr algn="ctr">
                        <a:lnSpc>
                          <a:spcPct val="107000"/>
                        </a:lnSpc>
                        <a:spcAft>
                          <a:spcPts val="0"/>
                        </a:spcAft>
                      </a:pPr>
                      <a:endParaRPr lang="en-US" sz="1200" dirty="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dirty="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719960688"/>
                  </a:ext>
                </a:extLst>
              </a:tr>
              <a:tr h="250219">
                <a:tc vMerge="1">
                  <a:txBody>
                    <a:bodyPr/>
                    <a:lstStyle/>
                    <a:p>
                      <a:pPr algn="ctr"/>
                      <a:endParaRPr lang="en-US" sz="1200" kern="1200" dirty="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700" kern="1200">
                          <a:solidFill>
                            <a:schemeClr val="tx1"/>
                          </a:solidFill>
                        </a:rPr>
                        <a:t>E8s_v3</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rPr>
                        <a:t>8 vCPU, 64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128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latin typeface="+mn-lt"/>
                          <a:ea typeface="+mn-ea"/>
                          <a:cs typeface="Segoe UI Light" panose="020B0502040204020203" pitchFamily="34" charset="0"/>
                        </a:rPr>
                        <a:t>8,756</a:t>
                      </a:r>
                    </a:p>
                  </a:txBody>
                  <a:tcPr marL="0" marR="0" marT="0" marB="0" anchor="ctr">
                    <a:solidFill>
                      <a:schemeClr val="accent2">
                        <a:lumMod val="75000"/>
                      </a:schemeClr>
                    </a:solidFill>
                  </a:tcPr>
                </a:tc>
                <a:tc>
                  <a:txBody>
                    <a:bodyPr/>
                    <a:lstStyle/>
                    <a:p>
                      <a:pPr algn="ctr"/>
                      <a:r>
                        <a:rPr lang="en-US" sz="700" kern="1200">
                          <a:solidFill>
                            <a:schemeClr val="tx1"/>
                          </a:solidFill>
                        </a:rPr>
                        <a:t>16</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16,000</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192 MB/sec</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700">
                          <a:solidFill>
                            <a:schemeClr val="tx1"/>
                          </a:solidFill>
                          <a:effectLst/>
                        </a:rPr>
                        <a:t>High</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vMerge="1">
                  <a:txBody>
                    <a:bodyPr/>
                    <a:lstStyle/>
                    <a:p>
                      <a:pPr algn="ctr">
                        <a:lnSpc>
                          <a:spcPct val="107000"/>
                        </a:lnSpc>
                        <a:spcAft>
                          <a:spcPts val="0"/>
                        </a:spcAft>
                      </a:pPr>
                      <a:endParaRPr lang="en-US" sz="1200" dirty="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dirty="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578842267"/>
                  </a:ext>
                </a:extLst>
              </a:tr>
              <a:tr h="152767">
                <a:tc vMerge="1">
                  <a:txBody>
                    <a:bodyPr/>
                    <a:lstStyle/>
                    <a:p>
                      <a:pPr algn="ctr"/>
                      <a:endParaRPr lang="en-US" sz="1200" kern="1200" dirty="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700" kern="1200">
                          <a:solidFill>
                            <a:schemeClr val="tx1"/>
                          </a:solidFill>
                        </a:rPr>
                        <a:t>E16s_v3</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rPr>
                        <a:t>16 vCPU, 128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256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latin typeface="+mn-lt"/>
                          <a:ea typeface="+mn-ea"/>
                          <a:cs typeface="Segoe UI Light" panose="020B0502040204020203" pitchFamily="34" charset="0"/>
                        </a:rPr>
                        <a:t>17,513</a:t>
                      </a:r>
                    </a:p>
                  </a:txBody>
                  <a:tcPr marL="0" marR="0" marT="0" marB="0" anchor="ctr">
                    <a:solidFill>
                      <a:schemeClr val="accent2">
                        <a:lumMod val="75000"/>
                      </a:schemeClr>
                    </a:solidFill>
                  </a:tcPr>
                </a:tc>
                <a:tc>
                  <a:txBody>
                    <a:bodyPr/>
                    <a:lstStyle/>
                    <a:p>
                      <a:pPr algn="ctr"/>
                      <a:r>
                        <a:rPr lang="en-US" sz="700" kern="1200">
                          <a:solidFill>
                            <a:schemeClr val="tx1"/>
                          </a:solidFill>
                        </a:rPr>
                        <a:t>32</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32,000</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384 MB/sec</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700">
                          <a:solidFill>
                            <a:schemeClr val="tx1"/>
                          </a:solidFill>
                          <a:effectLst/>
                        </a:rPr>
                        <a:t>High</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700">
                          <a:solidFill>
                            <a:schemeClr val="tx1"/>
                          </a:solidFill>
                          <a:effectLst/>
                        </a:rPr>
                        <a:t>OLTP/OLAP</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rowSpan="3">
                  <a:txBody>
                    <a:bodyPr/>
                    <a:lstStyle/>
                    <a:p>
                      <a:pPr algn="ctr">
                        <a:lnSpc>
                          <a:spcPct val="107000"/>
                        </a:lnSpc>
                        <a:spcAft>
                          <a:spcPts val="0"/>
                        </a:spcAft>
                      </a:pP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rowSpan="3">
                  <a:txBody>
                    <a:bodyPr/>
                    <a:lstStyle/>
                    <a:p>
                      <a:pPr algn="ctr">
                        <a:lnSpc>
                          <a:spcPct val="107000"/>
                        </a:lnSpc>
                        <a:spcAft>
                          <a:spcPts val="0"/>
                        </a:spcAft>
                      </a:pPr>
                      <a:r>
                        <a:rPr lang="en-US" sz="700">
                          <a:solidFill>
                            <a:schemeClr val="tx1"/>
                          </a:solidFill>
                          <a:effectLst/>
                        </a:rPr>
                        <a:t>SAP certification coming soon</a:t>
                      </a:r>
                      <a:br>
                        <a:rPr lang="en-US" sz="700">
                          <a:solidFill>
                            <a:schemeClr val="tx1"/>
                          </a:solidFill>
                          <a:effectLst/>
                        </a:rPr>
                      </a:br>
                      <a:r>
                        <a:rPr lang="en-US" sz="700">
                          <a:solidFill>
                            <a:schemeClr val="tx1"/>
                          </a:solidFill>
                          <a:effectLst/>
                        </a:rPr>
                        <a:t>(Any DB, App, HANA)</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extLst>
                  <a:ext uri="{0D108BD9-81ED-4DB2-BD59-A6C34878D82A}">
                    <a16:rowId xmlns:a16="http://schemas.microsoft.com/office/drawing/2014/main" val="3317262893"/>
                  </a:ext>
                </a:extLst>
              </a:tr>
              <a:tr h="152767">
                <a:tc vMerge="1">
                  <a:txBody>
                    <a:bodyPr/>
                    <a:lstStyle/>
                    <a:p>
                      <a:pPr algn="ctr"/>
                      <a:endParaRPr lang="en-US" sz="1200" kern="1200" dirty="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a:solidFill>
                            <a:schemeClr val="tx1"/>
                          </a:solidFill>
                        </a:rPr>
                        <a:t>E32s_v3</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rPr>
                        <a:t>32 vCPU, 256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512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latin typeface="+mn-lt"/>
                          <a:ea typeface="+mn-ea"/>
                          <a:cs typeface="Segoe UI Light" panose="020B0502040204020203" pitchFamily="34" charset="0"/>
                        </a:rPr>
                        <a:t>35,025</a:t>
                      </a:r>
                    </a:p>
                  </a:txBody>
                  <a:tcPr marL="0" marR="0" marT="0" marB="0" anchor="ctr">
                    <a:solidFill>
                      <a:schemeClr val="accent2">
                        <a:lumMod val="75000"/>
                      </a:schemeClr>
                    </a:solidFill>
                  </a:tcPr>
                </a:tc>
                <a:tc>
                  <a:txBody>
                    <a:bodyPr/>
                    <a:lstStyle/>
                    <a:p>
                      <a:pPr algn="ctr"/>
                      <a:r>
                        <a:rPr lang="en-US" sz="700" kern="1200">
                          <a:solidFill>
                            <a:schemeClr val="tx1"/>
                          </a:solidFill>
                        </a:rPr>
                        <a:t>32</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64,000</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768 MB/sec</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700">
                          <a:solidFill>
                            <a:schemeClr val="tx1"/>
                          </a:solidFill>
                          <a:effectLst/>
                        </a:rPr>
                        <a:t>Extremely High</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700">
                          <a:solidFill>
                            <a:schemeClr val="tx1"/>
                          </a:solidFill>
                          <a:effectLst/>
                        </a:rPr>
                        <a:t>OLTP/OLAP</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vMerge="1">
                  <a:txBody>
                    <a:bodyPr/>
                    <a:lstStyle/>
                    <a:p>
                      <a:pPr algn="ctr">
                        <a:lnSpc>
                          <a:spcPct val="107000"/>
                        </a:lnSpc>
                        <a:spcAft>
                          <a:spcPts val="0"/>
                        </a:spcAft>
                      </a:pPr>
                      <a:endParaRPr lang="en-US" sz="12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39801912"/>
                  </a:ext>
                </a:extLst>
              </a:tr>
              <a:tr h="447050">
                <a:tc vMerge="1">
                  <a:txBody>
                    <a:bodyPr/>
                    <a:lstStyle/>
                    <a:p>
                      <a:pPr algn="ctr"/>
                      <a:endParaRPr lang="en-US" sz="1200" kern="1200" dirty="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a:solidFill>
                            <a:schemeClr val="tx1"/>
                          </a:solidFill>
                        </a:rPr>
                        <a:t>E64s_v3</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rPr>
                        <a:t>64 vCPU, 432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864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latin typeface="+mn-lt"/>
                          <a:ea typeface="+mn-ea"/>
                          <a:cs typeface="Segoe UI Light" panose="020B0502040204020203" pitchFamily="34" charset="0"/>
                        </a:rPr>
                        <a:t>70,050</a:t>
                      </a:r>
                    </a:p>
                  </a:txBody>
                  <a:tcPr marL="0" marR="0" marT="0" marB="0" anchor="ctr">
                    <a:solidFill>
                      <a:schemeClr val="accent2">
                        <a:lumMod val="75000"/>
                      </a:schemeClr>
                    </a:solidFill>
                  </a:tcPr>
                </a:tc>
                <a:tc>
                  <a:txBody>
                    <a:bodyPr/>
                    <a:lstStyle/>
                    <a:p>
                      <a:pPr algn="ctr"/>
                      <a:r>
                        <a:rPr lang="en-US" sz="700" kern="1200">
                          <a:solidFill>
                            <a:schemeClr val="tx1"/>
                          </a:solidFill>
                        </a:rPr>
                        <a:t>32</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128,000</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1,200 MB/sec</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700">
                          <a:solidFill>
                            <a:schemeClr val="tx1"/>
                          </a:solidFill>
                          <a:effectLst/>
                        </a:rPr>
                        <a:t>Extremely High</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700">
                          <a:solidFill>
                            <a:schemeClr val="tx1"/>
                          </a:solidFill>
                          <a:effectLst/>
                        </a:rPr>
                        <a:t>OLTP/OLAP</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vMerge="1">
                  <a:txBody>
                    <a:bodyPr/>
                    <a:lstStyle/>
                    <a:p>
                      <a:pPr algn="ctr">
                        <a:lnSpc>
                          <a:spcPct val="107000"/>
                        </a:lnSpc>
                        <a:spcAft>
                          <a:spcPts val="0"/>
                        </a:spcAft>
                      </a:pPr>
                      <a:endParaRPr lang="en-US" sz="12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88043825"/>
                  </a:ext>
                </a:extLst>
              </a:tr>
              <a:tr h="152767">
                <a:tc rowSpan="4">
                  <a:txBody>
                    <a:bodyPr/>
                    <a:lstStyle/>
                    <a:p>
                      <a:pPr algn="ctr"/>
                      <a:r>
                        <a:rPr lang="en-US" sz="700" kern="1200">
                          <a:solidFill>
                            <a:schemeClr val="tx1"/>
                          </a:solidFill>
                        </a:rPr>
                        <a:t>M</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M64s</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rPr>
                        <a:t>64 vCPU, 1,024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2,048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latin typeface="+mn-lt"/>
                          <a:ea typeface="+mn-ea"/>
                          <a:cs typeface="Segoe UI Light" panose="020B0502040204020203" pitchFamily="34" charset="0"/>
                        </a:rPr>
                        <a:t>67,315</a:t>
                      </a:r>
                    </a:p>
                  </a:txBody>
                  <a:tcPr marL="0" marR="0" marT="0" marB="0" anchor="ctr">
                    <a:solidFill>
                      <a:schemeClr val="accent2">
                        <a:lumMod val="75000"/>
                      </a:schemeClr>
                    </a:solidFill>
                  </a:tcPr>
                </a:tc>
                <a:tc>
                  <a:txBody>
                    <a:bodyPr/>
                    <a:lstStyle/>
                    <a:p>
                      <a:pPr algn="ctr"/>
                      <a:r>
                        <a:rPr lang="en-US" sz="700" kern="1200">
                          <a:solidFill>
                            <a:schemeClr val="tx1"/>
                          </a:solidFill>
                        </a:rPr>
                        <a:t>32</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latin typeface="+mn-lt"/>
                          <a:ea typeface="MS Mincho" panose="02020609040205080304" pitchFamily="49" charset="-128"/>
                          <a:cs typeface="Segoe UI Light" panose="020B0502040204020203" pitchFamily="34" charset="0"/>
                        </a:rPr>
                        <a:t>80,000</a:t>
                      </a: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latin typeface="+mn-lt"/>
                          <a:ea typeface="MS Mincho" panose="02020609040205080304" pitchFamily="49" charset="-128"/>
                          <a:cs typeface="Segoe UI Light" panose="020B0502040204020203" pitchFamily="34" charset="0"/>
                        </a:rPr>
                        <a:t>1,000 MB/sec</a:t>
                      </a:r>
                    </a:p>
                  </a:txBody>
                  <a:tcPr marL="0" marR="0" marT="0" marB="0" anchor="ctr">
                    <a:solidFill>
                      <a:schemeClr val="accent2">
                        <a:lumMod val="75000"/>
                      </a:schemeClr>
                    </a:solidFill>
                  </a:tcP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700" u="none" strike="noStrike" kern="1200" cap="none" spc="0" normalizeH="0" baseline="0" noProof="0">
                          <a:ln>
                            <a:noFill/>
                          </a:ln>
                          <a:solidFill>
                            <a:schemeClr val="tx1"/>
                          </a:solidFill>
                          <a:effectLst/>
                          <a:uLnTx/>
                          <a:uFillTx/>
                        </a:rPr>
                        <a:t>Extremely high</a:t>
                      </a:r>
                      <a:endParaRPr kumimoji="0" lang="en-US" sz="700" b="0" i="0" u="none" strike="noStrike" kern="1200" cap="none" spc="0" normalizeH="0" baseline="0" noProof="0">
                        <a:ln>
                          <a:noFill/>
                        </a:ln>
                        <a:solidFill>
                          <a:schemeClr val="tx1"/>
                        </a:solidFill>
                        <a:effectLst/>
                        <a:uLnTx/>
                        <a:uFillTx/>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OLTP/OLAP</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rowSpan="4">
                  <a:txBody>
                    <a:bodyPr/>
                    <a:lstStyle/>
                    <a:p>
                      <a:pPr algn="ctr">
                        <a:lnSpc>
                          <a:spcPct val="107000"/>
                        </a:lnSpc>
                        <a:spcAft>
                          <a:spcPts val="0"/>
                        </a:spcAft>
                      </a:pPr>
                      <a:r>
                        <a:rPr lang="en-US" sz="700" u="none" strike="noStrike" kern="1200">
                          <a:solidFill>
                            <a:schemeClr val="tx1"/>
                          </a:solidFill>
                          <a:effectLst/>
                        </a:rPr>
                        <a:t>Intel® </a:t>
                      </a:r>
                      <a:br>
                        <a:rPr lang="en-US" sz="700" u="none" strike="noStrike" kern="1200">
                          <a:solidFill>
                            <a:schemeClr val="tx1"/>
                          </a:solidFill>
                          <a:effectLst/>
                        </a:rPr>
                      </a:br>
                      <a:r>
                        <a:rPr lang="en-US" sz="700" u="none" strike="noStrike" kern="1200">
                          <a:solidFill>
                            <a:schemeClr val="tx1"/>
                          </a:solidFill>
                          <a:effectLst/>
                        </a:rPr>
                        <a:t>Xeon® </a:t>
                      </a:r>
                      <a:br>
                        <a:rPr lang="en-US" sz="700" u="none" strike="noStrike" kern="1200">
                          <a:solidFill>
                            <a:schemeClr val="tx1"/>
                          </a:solidFill>
                          <a:effectLst/>
                        </a:rPr>
                      </a:br>
                      <a:r>
                        <a:rPr lang="en-US" sz="700" u="none" strike="noStrike" kern="1200">
                          <a:solidFill>
                            <a:schemeClr val="tx1"/>
                          </a:solidFill>
                          <a:effectLst/>
                        </a:rPr>
                        <a:t>E7-8890 v3 (Haswell)</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rowSpan="4">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700">
                          <a:solidFill>
                            <a:schemeClr val="tx1"/>
                          </a:solidFill>
                          <a:effectLst/>
                        </a:rPr>
                        <a:t>SAP certification coming soon</a:t>
                      </a:r>
                      <a:br>
                        <a:rPr lang="en-US" sz="700">
                          <a:solidFill>
                            <a:schemeClr val="tx1"/>
                          </a:solidFill>
                          <a:effectLst/>
                        </a:rPr>
                      </a:br>
                      <a:r>
                        <a:rPr lang="en-US" sz="700">
                          <a:solidFill>
                            <a:schemeClr val="tx1"/>
                          </a:solidFill>
                          <a:effectLst/>
                        </a:rPr>
                        <a:t>(App, HANA)</a:t>
                      </a:r>
                    </a:p>
                    <a:p>
                      <a:pPr marL="0" marR="0" lvl="0" indent="0" algn="ctr" defTabSz="914367" rtl="0" eaLnBrk="1" fontAlgn="auto" latinLnBrk="0" hangingPunct="1">
                        <a:lnSpc>
                          <a:spcPct val="107000"/>
                        </a:lnSpc>
                        <a:spcBef>
                          <a:spcPts val="0"/>
                        </a:spcBef>
                        <a:spcAft>
                          <a:spcPts val="0"/>
                        </a:spcAft>
                        <a:buClrTx/>
                        <a:buSzTx/>
                        <a:buFontTx/>
                        <a:buNone/>
                        <a:tabLst/>
                        <a:defRPr/>
                      </a:pPr>
                      <a:r>
                        <a:rPr lang="en-US" sz="700">
                          <a:solidFill>
                            <a:schemeClr val="tx1"/>
                          </a:solidFill>
                          <a:effectLst/>
                          <a:latin typeface="+mn-lt"/>
                          <a:ea typeface="MS Mincho" panose="02020609040205080304" pitchFamily="49" charset="-128"/>
                          <a:cs typeface="Segoe UI Light" panose="020B0502040204020203" pitchFamily="34" charset="0"/>
                        </a:rPr>
                        <a:t>Any DB certified</a:t>
                      </a:r>
                    </a:p>
                  </a:txBody>
                  <a:tcPr marL="0" marR="0" marT="0" marB="0" anchor="ctr">
                    <a:solidFill>
                      <a:schemeClr val="accent2">
                        <a:lumMod val="75000"/>
                      </a:schemeClr>
                    </a:solidFill>
                  </a:tcPr>
                </a:tc>
                <a:extLst>
                  <a:ext uri="{0D108BD9-81ED-4DB2-BD59-A6C34878D82A}">
                    <a16:rowId xmlns:a16="http://schemas.microsoft.com/office/drawing/2014/main" val="2399396754"/>
                  </a:ext>
                </a:extLst>
              </a:tr>
              <a:tr h="152767">
                <a:tc vMerge="1">
                  <a:txBody>
                    <a:bodyPr/>
                    <a:lstStyle/>
                    <a:p>
                      <a:pPr algn="ctr"/>
                      <a:endParaRPr lang="en-US" sz="1200" kern="1200" dirty="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a:solidFill>
                            <a:schemeClr val="tx1"/>
                          </a:solidFill>
                        </a:rPr>
                        <a:t>M64ms</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rPr>
                        <a:t>64 vCPU, 1,792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2,048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latin typeface="+mn-lt"/>
                          <a:ea typeface="+mn-ea"/>
                          <a:cs typeface="Segoe UI Light" panose="020B0502040204020203" pitchFamily="34" charset="0"/>
                        </a:rPr>
                        <a:t>68,930</a:t>
                      </a:r>
                    </a:p>
                  </a:txBody>
                  <a:tcPr marL="0" marR="0" marT="0" marB="0" anchor="ctr">
                    <a:solidFill>
                      <a:schemeClr val="accent2">
                        <a:lumMod val="75000"/>
                      </a:schemeClr>
                    </a:solidFill>
                  </a:tcPr>
                </a:tc>
                <a:tc>
                  <a:txBody>
                    <a:bodyPr/>
                    <a:lstStyle/>
                    <a:p>
                      <a:pPr algn="ctr"/>
                      <a:r>
                        <a:rPr lang="en-US" sz="700" kern="1200">
                          <a:solidFill>
                            <a:schemeClr val="tx1"/>
                          </a:solidFill>
                        </a:rPr>
                        <a:t>32</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80,000</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1,000 MB/sec</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700" u="none" strike="noStrike" kern="1200" cap="none" spc="0" normalizeH="0" baseline="0" noProof="0">
                          <a:ln>
                            <a:noFill/>
                          </a:ln>
                          <a:solidFill>
                            <a:schemeClr val="tx1"/>
                          </a:solidFill>
                          <a:effectLst/>
                          <a:uLnTx/>
                          <a:uFillTx/>
                        </a:rPr>
                        <a:t>Extremely high</a:t>
                      </a:r>
                      <a:endParaRPr kumimoji="0" lang="en-US" sz="700" b="0" i="0" u="none" strike="noStrike" kern="1200" cap="none" spc="0" normalizeH="0" baseline="0" noProof="0">
                        <a:ln>
                          <a:noFill/>
                        </a:ln>
                        <a:solidFill>
                          <a:schemeClr val="tx1"/>
                        </a:solidFill>
                        <a:effectLst/>
                        <a:uLnTx/>
                        <a:uFillTx/>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OLTP/OLAP</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vMerge="1">
                  <a:txBody>
                    <a:bodyPr/>
                    <a:lstStyle/>
                    <a:p>
                      <a:pPr algn="ctr">
                        <a:lnSpc>
                          <a:spcPct val="107000"/>
                        </a:lnSpc>
                        <a:spcAft>
                          <a:spcPts val="0"/>
                        </a:spcAft>
                      </a:pPr>
                      <a:endParaRPr lang="en-US" sz="1400" dirty="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2191714"/>
                  </a:ext>
                </a:extLst>
              </a:tr>
              <a:tr h="264469">
                <a:tc vMerge="1">
                  <a:txBody>
                    <a:bodyPr/>
                    <a:lstStyle/>
                    <a:p>
                      <a:pPr algn="ctr"/>
                      <a:endParaRPr lang="en-US" sz="1200" kern="1200" dirty="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a:solidFill>
                            <a:schemeClr val="tx1"/>
                          </a:solidFill>
                        </a:rPr>
                        <a:t>M128s</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rPr>
                        <a:t>128 vCPU, 2,048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4,096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latin typeface="+mn-lt"/>
                          <a:ea typeface="+mn-ea"/>
                          <a:cs typeface="Segoe UI Light" panose="020B0502040204020203" pitchFamily="34" charset="0"/>
                        </a:rPr>
                        <a:t>134,630</a:t>
                      </a:r>
                    </a:p>
                  </a:txBody>
                  <a:tcPr marL="0" marR="0" marT="0" marB="0" anchor="ctr">
                    <a:solidFill>
                      <a:schemeClr val="accent2">
                        <a:lumMod val="75000"/>
                      </a:schemeClr>
                    </a:solidFill>
                  </a:tcPr>
                </a:tc>
                <a:tc>
                  <a:txBody>
                    <a:bodyPr/>
                    <a:lstStyle/>
                    <a:p>
                      <a:pPr algn="ctr"/>
                      <a:r>
                        <a:rPr lang="en-US" sz="700" kern="1200">
                          <a:solidFill>
                            <a:schemeClr val="tx1"/>
                          </a:solidFill>
                        </a:rPr>
                        <a:t>64</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160,000</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2,000 MB/sec</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700" u="none" strike="noStrike" kern="1200" cap="none" spc="0" normalizeH="0" baseline="0" noProof="0">
                          <a:ln>
                            <a:noFill/>
                          </a:ln>
                          <a:solidFill>
                            <a:schemeClr val="tx1"/>
                          </a:solidFill>
                          <a:effectLst/>
                          <a:uLnTx/>
                          <a:uFillTx/>
                        </a:rPr>
                        <a:t>Extremely high</a:t>
                      </a:r>
                      <a:endParaRPr kumimoji="0" lang="en-US" sz="700" b="0" i="0" u="none" strike="noStrike" kern="1200" cap="none" spc="0" normalizeH="0" baseline="0" noProof="0">
                        <a:ln>
                          <a:noFill/>
                        </a:ln>
                        <a:solidFill>
                          <a:schemeClr val="tx1"/>
                        </a:solidFill>
                        <a:effectLst/>
                        <a:uLnTx/>
                        <a:uFillTx/>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OLTP/OLAP</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vMerge="1">
                  <a:txBody>
                    <a:bodyPr/>
                    <a:lstStyle/>
                    <a:p>
                      <a:pPr algn="ctr">
                        <a:lnSpc>
                          <a:spcPct val="107000"/>
                        </a:lnSpc>
                        <a:spcAft>
                          <a:spcPts val="0"/>
                        </a:spcAft>
                      </a:pPr>
                      <a:endParaRPr lang="en-US" sz="1400" dirty="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19579974"/>
                  </a:ext>
                </a:extLst>
              </a:tr>
              <a:tr h="264469">
                <a:tc vMerge="1">
                  <a:txBody>
                    <a:bodyPr/>
                    <a:lstStyle/>
                    <a:p>
                      <a:pPr algn="ctr"/>
                      <a:endParaRPr lang="en-US" sz="1200" kern="1200" dirty="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700" kern="1200">
                          <a:solidFill>
                            <a:schemeClr val="tx1"/>
                          </a:solidFill>
                        </a:rPr>
                        <a:t>M128ms</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rPr>
                        <a:t>128 vCPU, 4,096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4,096 GB</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r>
                        <a:rPr lang="en-US" sz="700" kern="1200">
                          <a:solidFill>
                            <a:schemeClr val="tx1"/>
                          </a:solidFill>
                        </a:rPr>
                        <a:t>64</a:t>
                      </a:r>
                      <a:endParaRPr lang="en-US" sz="700" kern="1200">
                        <a:solidFill>
                          <a:schemeClr val="tx1"/>
                        </a:solidFill>
                        <a:latin typeface="+mn-lt"/>
                        <a:ea typeface="+mn-ea"/>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700" u="none" strike="noStrike" kern="1200" cap="none" spc="0" normalizeH="0" baseline="0" noProof="0">
                          <a:ln>
                            <a:noFill/>
                          </a:ln>
                          <a:solidFill>
                            <a:schemeClr val="tx1"/>
                          </a:solidFill>
                          <a:effectLst/>
                          <a:uLnTx/>
                          <a:uFillTx/>
                        </a:rPr>
                        <a:t>Extremely high</a:t>
                      </a:r>
                      <a:endParaRPr kumimoji="0" lang="en-US" sz="700" b="0" i="0" u="none" strike="noStrike" kern="1200" cap="none" spc="0" normalizeH="0" baseline="0" noProof="0">
                        <a:ln>
                          <a:noFill/>
                        </a:ln>
                        <a:solidFill>
                          <a:schemeClr val="tx1"/>
                        </a:solidFill>
                        <a:effectLst/>
                        <a:uLnTx/>
                        <a:uFillTx/>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a:txBody>
                    <a:bodyPr/>
                    <a:lstStyle/>
                    <a:p>
                      <a:pPr algn="ctr">
                        <a:lnSpc>
                          <a:spcPct val="107000"/>
                        </a:lnSpc>
                        <a:spcAft>
                          <a:spcPts val="0"/>
                        </a:spcAft>
                      </a:pPr>
                      <a:r>
                        <a:rPr lang="en-US" sz="700">
                          <a:solidFill>
                            <a:schemeClr val="tx1"/>
                          </a:solidFill>
                          <a:effectLst/>
                        </a:rPr>
                        <a:t>OLTP/OLAP</a:t>
                      </a:r>
                      <a:endParaRPr lang="en-US" sz="7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solidFill>
                      <a:schemeClr val="accent2">
                        <a:lumMod val="75000"/>
                      </a:schemeClr>
                    </a:solidFill>
                  </a:tcPr>
                </a:tc>
                <a:tc vMerge="1">
                  <a:txBody>
                    <a:bodyPr/>
                    <a:lstStyle/>
                    <a:p>
                      <a:pPr algn="ctr">
                        <a:lnSpc>
                          <a:spcPct val="107000"/>
                        </a:lnSpc>
                        <a:spcAft>
                          <a:spcPts val="0"/>
                        </a:spcAft>
                      </a:pPr>
                      <a:endParaRPr lang="en-US" sz="1400" dirty="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08791018"/>
                  </a:ext>
                </a:extLst>
              </a:tr>
            </a:tbl>
          </a:graphicData>
        </a:graphic>
      </p:graphicFrame>
    </p:spTree>
    <p:extLst>
      <p:ext uri="{BB962C8B-B14F-4D97-AF65-F5344CB8AC3E}">
        <p14:creationId xmlns:p14="http://schemas.microsoft.com/office/powerpoint/2010/main" val="46873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_tradnl"/>
              <a:t>Almacenamiento</a:t>
            </a:r>
          </a:p>
        </p:txBody>
      </p:sp>
      <p:sp>
        <p:nvSpPr>
          <p:cNvPr id="314" name="Google Shape;314;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_tradnl"/>
              <a:t>03</a:t>
            </a:r>
          </a:p>
        </p:txBody>
      </p:sp>
      <p:cxnSp>
        <p:nvCxnSpPr>
          <p:cNvPr id="315" name="Google Shape;315;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16" name="Google Shape;316;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_tradnl"/>
              <a:t>Como diseñar un storage optimo para SAP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ctrTitle"/>
          </p:nvPr>
        </p:nvSpPr>
        <p:spPr/>
        <p:txBody>
          <a:bodyPr>
            <a:normAutofit/>
          </a:bodyPr>
          <a:lstStyle/>
          <a:p>
            <a:r>
              <a:rPr lang="en-US" sz="3675" spc="-75">
                <a:ln w="3175">
                  <a:noFill/>
                </a:ln>
                <a:latin typeface="Segoe UI" panose="020B0502040204020203" pitchFamily="34" charset="0"/>
                <a:ea typeface="+mn-ea"/>
                <a:cs typeface="Segoe UI" pitchFamily="34" charset="0"/>
              </a:rPr>
              <a:t>Premium Storage KPIs</a:t>
            </a:r>
          </a:p>
        </p:txBody>
      </p:sp>
      <p:graphicFrame>
        <p:nvGraphicFramePr>
          <p:cNvPr id="5" name="Table 4">
            <a:extLst>
              <a:ext uri="{FF2B5EF4-FFF2-40B4-BE49-F238E27FC236}">
                <a16:creationId xmlns:a16="http://schemas.microsoft.com/office/drawing/2014/main" id="{32280A11-6F51-48E4-93BE-20EA5D34C89F}"/>
              </a:ext>
            </a:extLst>
          </p:cNvPr>
          <p:cNvGraphicFramePr>
            <a:graphicFrameLocks noGrp="1"/>
          </p:cNvGraphicFramePr>
          <p:nvPr>
            <p:extLst>
              <p:ext uri="{D42A27DB-BD31-4B8C-83A1-F6EECF244321}">
                <p14:modId xmlns:p14="http://schemas.microsoft.com/office/powerpoint/2010/main" val="3412372947"/>
              </p:ext>
            </p:extLst>
          </p:nvPr>
        </p:nvGraphicFramePr>
        <p:xfrm>
          <a:off x="2273076" y="1175494"/>
          <a:ext cx="6488267" cy="2165968"/>
        </p:xfrm>
        <a:graphic>
          <a:graphicData uri="http://schemas.openxmlformats.org/drawingml/2006/table">
            <a:tbl>
              <a:tblPr firstRow="1" firstCol="1">
                <a:tableStyleId>{F5AB1C69-6EDB-4FF4-983F-18BD219EF322}</a:tableStyleId>
              </a:tblPr>
              <a:tblGrid>
                <a:gridCol w="1068609">
                  <a:extLst>
                    <a:ext uri="{9D8B030D-6E8A-4147-A177-3AD203B41FA5}">
                      <a16:colId xmlns:a16="http://schemas.microsoft.com/office/drawing/2014/main" val="3500317582"/>
                    </a:ext>
                  </a:extLst>
                </a:gridCol>
                <a:gridCol w="683815">
                  <a:extLst>
                    <a:ext uri="{9D8B030D-6E8A-4147-A177-3AD203B41FA5}">
                      <a16:colId xmlns:a16="http://schemas.microsoft.com/office/drawing/2014/main" val="2183111314"/>
                    </a:ext>
                  </a:extLst>
                </a:gridCol>
                <a:gridCol w="683815">
                  <a:extLst>
                    <a:ext uri="{9D8B030D-6E8A-4147-A177-3AD203B41FA5}">
                      <a16:colId xmlns:a16="http://schemas.microsoft.com/office/drawing/2014/main" val="1420941286"/>
                    </a:ext>
                  </a:extLst>
                </a:gridCol>
                <a:gridCol w="683815">
                  <a:extLst>
                    <a:ext uri="{9D8B030D-6E8A-4147-A177-3AD203B41FA5}">
                      <a16:colId xmlns:a16="http://schemas.microsoft.com/office/drawing/2014/main" val="3717901746"/>
                    </a:ext>
                  </a:extLst>
                </a:gridCol>
                <a:gridCol w="683815">
                  <a:extLst>
                    <a:ext uri="{9D8B030D-6E8A-4147-A177-3AD203B41FA5}">
                      <a16:colId xmlns:a16="http://schemas.microsoft.com/office/drawing/2014/main" val="594706877"/>
                    </a:ext>
                  </a:extLst>
                </a:gridCol>
                <a:gridCol w="645088">
                  <a:extLst>
                    <a:ext uri="{9D8B030D-6E8A-4147-A177-3AD203B41FA5}">
                      <a16:colId xmlns:a16="http://schemas.microsoft.com/office/drawing/2014/main" val="3133262503"/>
                    </a:ext>
                  </a:extLst>
                </a:gridCol>
                <a:gridCol w="679770">
                  <a:extLst>
                    <a:ext uri="{9D8B030D-6E8A-4147-A177-3AD203B41FA5}">
                      <a16:colId xmlns:a16="http://schemas.microsoft.com/office/drawing/2014/main" val="942016152"/>
                    </a:ext>
                  </a:extLst>
                </a:gridCol>
                <a:gridCol w="679770">
                  <a:extLst>
                    <a:ext uri="{9D8B030D-6E8A-4147-A177-3AD203B41FA5}">
                      <a16:colId xmlns:a16="http://schemas.microsoft.com/office/drawing/2014/main" val="3175885136"/>
                    </a:ext>
                  </a:extLst>
                </a:gridCol>
                <a:gridCol w="679770">
                  <a:extLst>
                    <a:ext uri="{9D8B030D-6E8A-4147-A177-3AD203B41FA5}">
                      <a16:colId xmlns:a16="http://schemas.microsoft.com/office/drawing/2014/main" val="2483227964"/>
                    </a:ext>
                  </a:extLst>
                </a:gridCol>
              </a:tblGrid>
              <a:tr h="788150">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200">
                          <a:solidFill>
                            <a:schemeClr val="tx1"/>
                          </a:solidFill>
                        </a:rPr>
                        <a:t>Premium Storage Disk Type</a:t>
                      </a:r>
                      <a:endParaRPr lang="en-US" sz="1200" b="0">
                        <a:solidFill>
                          <a:schemeClr val="tx1"/>
                        </a:solidFill>
                        <a:latin typeface="+mj-lt"/>
                      </a:endParaRPr>
                    </a:p>
                  </a:txBody>
                  <a:tcPr marL="17860" marR="17860" marT="17860" marB="1786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200">
                          <a:solidFill>
                            <a:schemeClr val="tx1"/>
                          </a:solidFill>
                        </a:rPr>
                        <a:t>P4</a:t>
                      </a:r>
                      <a:endParaRPr lang="en-US" sz="1200" b="0">
                        <a:solidFill>
                          <a:schemeClr val="tx1"/>
                        </a:solidFill>
                        <a:latin typeface="+mj-lt"/>
                      </a:endParaRPr>
                    </a:p>
                  </a:txBody>
                  <a:tcPr marL="17860" marR="17860" marT="17860" marB="1786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200">
                          <a:solidFill>
                            <a:schemeClr val="tx1"/>
                          </a:solidFill>
                        </a:rPr>
                        <a:t>P6</a:t>
                      </a:r>
                      <a:endParaRPr lang="en-US" sz="1200" b="0">
                        <a:solidFill>
                          <a:schemeClr val="tx1"/>
                        </a:solidFill>
                        <a:latin typeface="+mj-lt"/>
                      </a:endParaRPr>
                    </a:p>
                  </a:txBody>
                  <a:tcPr marL="17860" marR="17860" marT="17860" marB="1786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200">
                          <a:solidFill>
                            <a:schemeClr val="tx1"/>
                          </a:solidFill>
                        </a:rPr>
                        <a:t>P10</a:t>
                      </a:r>
                      <a:endParaRPr lang="en-US" sz="1200" b="0">
                        <a:solidFill>
                          <a:schemeClr val="tx1"/>
                        </a:solidFill>
                        <a:latin typeface="+mj-lt"/>
                      </a:endParaRPr>
                    </a:p>
                  </a:txBody>
                  <a:tcPr marL="17860" marR="17860" marT="17860" marB="17860" anchor="ctr"/>
                </a:tc>
                <a:tc>
                  <a:txBody>
                    <a:bodyPr/>
                    <a:lstStyle/>
                    <a:p>
                      <a:pPr marL="0" algn="ctr" defTabSz="914029" rtl="0" eaLnBrk="1" latinLnBrk="0" hangingPunct="1"/>
                      <a:r>
                        <a:rPr lang="en-US" sz="1200" kern="1200">
                          <a:solidFill>
                            <a:schemeClr val="tx1"/>
                          </a:solidFill>
                        </a:rPr>
                        <a:t>P15</a:t>
                      </a:r>
                      <a:endParaRPr lang="en-US" sz="1200" b="0" kern="1200">
                        <a:solidFill>
                          <a:schemeClr val="tx1"/>
                        </a:solidFill>
                        <a:latin typeface="+mj-lt"/>
                        <a:ea typeface="+mn-ea"/>
                        <a:cs typeface="+mn-cs"/>
                      </a:endParaRPr>
                    </a:p>
                  </a:txBody>
                  <a:tcPr marL="17860" marR="17860" marT="17860" marB="1786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200">
                          <a:solidFill>
                            <a:schemeClr val="tx1"/>
                          </a:solidFill>
                        </a:rPr>
                        <a:t>P20</a:t>
                      </a:r>
                      <a:endParaRPr lang="en-US" sz="1200" b="0">
                        <a:solidFill>
                          <a:schemeClr val="tx1"/>
                        </a:solidFill>
                        <a:latin typeface="+mj-lt"/>
                      </a:endParaRPr>
                    </a:p>
                  </a:txBody>
                  <a:tcPr marL="17860" marR="17860" marT="17860" marB="1786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200">
                          <a:solidFill>
                            <a:schemeClr val="tx1"/>
                          </a:solidFill>
                        </a:rPr>
                        <a:t>P30</a:t>
                      </a:r>
                      <a:endParaRPr lang="en-US" sz="1200" b="0">
                        <a:solidFill>
                          <a:schemeClr val="tx1"/>
                        </a:solidFill>
                        <a:latin typeface="+mj-lt"/>
                      </a:endParaRPr>
                    </a:p>
                  </a:txBody>
                  <a:tcPr marL="17860" marR="17860" marT="17860" marB="1786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200">
                          <a:solidFill>
                            <a:schemeClr val="tx1"/>
                          </a:solidFill>
                        </a:rPr>
                        <a:t>P40</a:t>
                      </a:r>
                      <a:endParaRPr lang="en-US" sz="1200" b="0">
                        <a:solidFill>
                          <a:schemeClr val="tx1"/>
                        </a:solidFill>
                        <a:latin typeface="+mj-lt"/>
                      </a:endParaRPr>
                    </a:p>
                  </a:txBody>
                  <a:tcPr marL="17860" marR="17860" marT="17860" marB="1786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200">
                          <a:solidFill>
                            <a:schemeClr val="tx1"/>
                          </a:solidFill>
                        </a:rPr>
                        <a:t>P50</a:t>
                      </a:r>
                      <a:endParaRPr lang="en-US" sz="1200" b="0">
                        <a:solidFill>
                          <a:schemeClr val="tx1"/>
                        </a:solidFill>
                        <a:latin typeface="+mj-lt"/>
                      </a:endParaRPr>
                    </a:p>
                  </a:txBody>
                  <a:tcPr marL="17860" marR="17860" marT="17860" marB="17860" anchor="ctr"/>
                </a:tc>
                <a:extLst>
                  <a:ext uri="{0D108BD9-81ED-4DB2-BD59-A6C34878D82A}">
                    <a16:rowId xmlns:a16="http://schemas.microsoft.com/office/drawing/2014/main" val="3895604224"/>
                  </a:ext>
                </a:extLst>
              </a:tr>
              <a:tr h="541492">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200">
                          <a:solidFill>
                            <a:schemeClr val="tx1"/>
                          </a:solidFill>
                        </a:rPr>
                        <a:t>Disk size</a:t>
                      </a:r>
                      <a:endParaRPr lang="en-US" sz="1200" b="0">
                        <a:solidFill>
                          <a:schemeClr val="tx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32 GB</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64 GB</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128 GB</a:t>
                      </a:r>
                      <a:endParaRPr lang="en-US" sz="1200" b="0">
                        <a:solidFill>
                          <a:schemeClr val="bg1"/>
                        </a:solidFill>
                        <a:latin typeface="+mj-lt"/>
                      </a:endParaRPr>
                    </a:p>
                  </a:txBody>
                  <a:tcPr marL="17860" marR="17860" marT="17860" marB="17860" anchor="ctr"/>
                </a:tc>
                <a:tc>
                  <a:txBody>
                    <a:bodyPr/>
                    <a:lstStyle/>
                    <a:p>
                      <a:pPr algn="ctr"/>
                      <a:r>
                        <a:rPr lang="en-US" sz="1200">
                          <a:solidFill>
                            <a:schemeClr val="bg1"/>
                          </a:solidFill>
                        </a:rPr>
                        <a:t>256 GB</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512 GB</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1024 GB </a:t>
                      </a:r>
                    </a:p>
                    <a:p>
                      <a:pPr algn="ctr"/>
                      <a:r>
                        <a:rPr lang="en-US" sz="1200">
                          <a:solidFill>
                            <a:schemeClr val="bg1"/>
                          </a:solidFill>
                        </a:rPr>
                        <a:t>(1 TB)</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2048 GB </a:t>
                      </a:r>
                    </a:p>
                    <a:p>
                      <a:pPr algn="ctr"/>
                      <a:r>
                        <a:rPr lang="en-US" sz="1200">
                          <a:solidFill>
                            <a:schemeClr val="bg1"/>
                          </a:solidFill>
                        </a:rPr>
                        <a:t>(2 TB)</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4096 GB</a:t>
                      </a:r>
                    </a:p>
                    <a:p>
                      <a:pPr algn="ctr"/>
                      <a:r>
                        <a:rPr lang="en-US" sz="1200">
                          <a:solidFill>
                            <a:schemeClr val="bg1"/>
                          </a:solidFill>
                        </a:rPr>
                        <a:t>(4 TB)</a:t>
                      </a:r>
                      <a:endParaRPr lang="en-US" sz="1200" b="0">
                        <a:solidFill>
                          <a:schemeClr val="bg1"/>
                        </a:solidFill>
                        <a:latin typeface="+mj-lt"/>
                      </a:endParaRPr>
                    </a:p>
                  </a:txBody>
                  <a:tcPr marL="17860" marR="17860" marT="17860" marB="17860" anchor="ctr"/>
                </a:tc>
                <a:extLst>
                  <a:ext uri="{0D108BD9-81ED-4DB2-BD59-A6C34878D82A}">
                    <a16:rowId xmlns:a16="http://schemas.microsoft.com/office/drawing/2014/main" val="4192634373"/>
                  </a:ext>
                </a:extLst>
              </a:tr>
              <a:tr h="294834">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200">
                          <a:solidFill>
                            <a:schemeClr val="tx1"/>
                          </a:solidFill>
                        </a:rPr>
                        <a:t>IOPS per disk</a:t>
                      </a:r>
                      <a:endParaRPr lang="en-US" sz="1200" b="0">
                        <a:solidFill>
                          <a:schemeClr val="tx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120</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240</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500</a:t>
                      </a:r>
                      <a:endParaRPr lang="en-US" sz="1200" b="0">
                        <a:solidFill>
                          <a:schemeClr val="bg1"/>
                        </a:solidFill>
                        <a:latin typeface="+mj-lt"/>
                      </a:endParaRPr>
                    </a:p>
                  </a:txBody>
                  <a:tcPr marL="17860" marR="17860" marT="17860" marB="17860" anchor="ctr"/>
                </a:tc>
                <a:tc>
                  <a:txBody>
                    <a:bodyPr/>
                    <a:lstStyle/>
                    <a:p>
                      <a:pPr algn="ctr"/>
                      <a:r>
                        <a:rPr lang="en-US" sz="1200">
                          <a:solidFill>
                            <a:schemeClr val="bg1"/>
                          </a:solidFill>
                        </a:rPr>
                        <a:t>1100</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2,300</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5,000</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7,500</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7,500</a:t>
                      </a:r>
                      <a:endParaRPr lang="en-US" sz="1200" b="0">
                        <a:solidFill>
                          <a:schemeClr val="bg1"/>
                        </a:solidFill>
                        <a:latin typeface="+mj-lt"/>
                      </a:endParaRPr>
                    </a:p>
                  </a:txBody>
                  <a:tcPr marL="17860" marR="17860" marT="17860" marB="17860" anchor="ctr"/>
                </a:tc>
                <a:extLst>
                  <a:ext uri="{0D108BD9-81ED-4DB2-BD59-A6C34878D82A}">
                    <a16:rowId xmlns:a16="http://schemas.microsoft.com/office/drawing/2014/main" val="417506956"/>
                  </a:ext>
                </a:extLst>
              </a:tr>
              <a:tr h="541492">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200">
                          <a:solidFill>
                            <a:schemeClr val="tx1"/>
                          </a:solidFill>
                        </a:rPr>
                        <a:t>Throughput </a:t>
                      </a:r>
                    </a:p>
                    <a:p>
                      <a:pPr algn="ctr"/>
                      <a:r>
                        <a:rPr lang="en-US" sz="1200">
                          <a:solidFill>
                            <a:schemeClr val="tx1"/>
                          </a:solidFill>
                        </a:rPr>
                        <a:t>per disk</a:t>
                      </a:r>
                      <a:endParaRPr lang="en-US" sz="1200" b="0">
                        <a:solidFill>
                          <a:schemeClr val="tx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25 MB/s</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50 MB/s</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1</a:t>
                      </a:r>
                      <a:r>
                        <a:rPr lang="en-US" sz="1200" kern="1200">
                          <a:solidFill>
                            <a:schemeClr val="bg1"/>
                          </a:solidFill>
                        </a:rPr>
                        <a:t>00 </a:t>
                      </a:r>
                      <a:r>
                        <a:rPr lang="en-US" sz="1200">
                          <a:solidFill>
                            <a:schemeClr val="bg1"/>
                          </a:solidFill>
                        </a:rPr>
                        <a:t>MB/s</a:t>
                      </a:r>
                      <a:endParaRPr lang="en-US" sz="1200" b="0">
                        <a:solidFill>
                          <a:schemeClr val="bg1"/>
                        </a:solidFill>
                        <a:latin typeface="+mj-lt"/>
                      </a:endParaRPr>
                    </a:p>
                  </a:txBody>
                  <a:tcPr marL="17860" marR="17860" marT="17860" marB="17860" anchor="ctr"/>
                </a:tc>
                <a:tc>
                  <a:txBody>
                    <a:bodyPr/>
                    <a:lstStyle/>
                    <a:p>
                      <a:pPr algn="ctr"/>
                      <a:r>
                        <a:rPr lang="en-US" sz="1200">
                          <a:solidFill>
                            <a:schemeClr val="bg1"/>
                          </a:solidFill>
                        </a:rPr>
                        <a:t>125 MB/s</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150 MB/s</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200 MB/s</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250 MB/s</a:t>
                      </a:r>
                      <a:endParaRPr lang="en-US" sz="1200" b="0">
                        <a:solidFill>
                          <a:schemeClr val="bg1"/>
                        </a:solidFill>
                        <a:latin typeface="+mj-lt"/>
                      </a:endParaRPr>
                    </a:p>
                  </a:txBody>
                  <a:tcPr marL="17860" marR="17860" marT="17860" marB="1786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200">
                          <a:solidFill>
                            <a:schemeClr val="bg1"/>
                          </a:solidFill>
                        </a:rPr>
                        <a:t>250 MB/s</a:t>
                      </a:r>
                      <a:endParaRPr lang="en-US" sz="1200" b="0">
                        <a:solidFill>
                          <a:schemeClr val="bg1"/>
                        </a:solidFill>
                        <a:latin typeface="+mj-lt"/>
                      </a:endParaRPr>
                    </a:p>
                  </a:txBody>
                  <a:tcPr marL="17860" marR="17860" marT="17860" marB="17860" anchor="ctr"/>
                </a:tc>
                <a:extLst>
                  <a:ext uri="{0D108BD9-81ED-4DB2-BD59-A6C34878D82A}">
                    <a16:rowId xmlns:a16="http://schemas.microsoft.com/office/drawing/2014/main" val="822101627"/>
                  </a:ext>
                </a:extLst>
              </a:tr>
            </a:tbl>
          </a:graphicData>
        </a:graphic>
      </p:graphicFrame>
      <p:sp>
        <p:nvSpPr>
          <p:cNvPr id="7" name="Title 1">
            <a:extLst>
              <a:ext uri="{FF2B5EF4-FFF2-40B4-BE49-F238E27FC236}">
                <a16:creationId xmlns:a16="http://schemas.microsoft.com/office/drawing/2014/main" id="{16B08653-C93C-4998-AE07-C3C6BFBE3C77}"/>
              </a:ext>
            </a:extLst>
          </p:cNvPr>
          <p:cNvSpPr txBox="1">
            <a:spLocks/>
          </p:cNvSpPr>
          <p:nvPr/>
        </p:nvSpPr>
        <p:spPr>
          <a:xfrm>
            <a:off x="2324735" y="4038139"/>
            <a:ext cx="6559826" cy="373949"/>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defTabSz="685800">
              <a:buClrTx/>
              <a:defRPr/>
            </a:pPr>
            <a:r>
              <a:rPr lang="en-US" sz="1800">
                <a:solidFill>
                  <a:schemeClr val="accent1"/>
                </a:solidFill>
                <a:latin typeface="Calibri Light" panose="020F0302020204030204"/>
                <a:cs typeface="Segoe UI Light" panose="020B0502040204020203" pitchFamily="34" charset="0"/>
              </a:rPr>
              <a:t>Stripe Premium Storage Disks to aggregate</a:t>
            </a:r>
          </a:p>
          <a:p>
            <a:pPr algn="ctr" defTabSz="685800">
              <a:buClrTx/>
              <a:defRPr/>
            </a:pPr>
            <a:r>
              <a:rPr lang="en-US" sz="1800">
                <a:solidFill>
                  <a:schemeClr val="accent1"/>
                </a:solidFill>
                <a:latin typeface="Calibri Light" panose="020F0302020204030204"/>
                <a:cs typeface="Segoe UI Light" panose="020B0502040204020203" pitchFamily="34" charset="0"/>
              </a:rPr>
              <a:t>IOPS, Throughput and Storage Capacity</a:t>
            </a:r>
          </a:p>
          <a:p>
            <a:pPr algn="ctr" defTabSz="685800">
              <a:buClrTx/>
              <a:defRPr/>
            </a:pPr>
            <a:endParaRPr lang="en-US" sz="1800">
              <a:solidFill>
                <a:schemeClr val="accent1"/>
              </a:solidFill>
              <a:latin typeface="Calibri Light" panose="020F0302020204030204"/>
              <a:cs typeface="Segoe UI Light" panose="020B0502040204020203" pitchFamily="34" charset="0"/>
            </a:endParaRPr>
          </a:p>
          <a:p>
            <a:pPr algn="ctr" defTabSz="685800">
              <a:buClrTx/>
              <a:defRPr/>
            </a:pPr>
            <a:r>
              <a:rPr lang="en-US" sz="1050">
                <a:solidFill>
                  <a:schemeClr val="accent1"/>
                </a:solidFill>
                <a:latin typeface="Calibri Light" panose="020F0302020204030204"/>
                <a:cs typeface="Segoe UI Light" panose="020B0502040204020203" pitchFamily="34" charset="0"/>
              </a:rPr>
              <a:t>Premium Storage for Database</a:t>
            </a:r>
          </a:p>
          <a:p>
            <a:pPr algn="ctr" defTabSz="685800">
              <a:buClrTx/>
              <a:defRPr/>
            </a:pPr>
            <a:r>
              <a:rPr lang="en-US" sz="1050">
                <a:solidFill>
                  <a:schemeClr val="accent1"/>
                </a:solidFill>
                <a:latin typeface="Calibri Light" panose="020F0302020204030204"/>
                <a:cs typeface="Segoe UI Light" panose="020B0502040204020203" pitchFamily="34" charset="0"/>
              </a:rPr>
              <a:t>Standard Storage for APP/ASCS</a:t>
            </a:r>
            <a:endParaRPr lang="en-US" sz="1050">
              <a:solidFill>
                <a:schemeClr val="accent1"/>
              </a:solidFill>
              <a:latin typeface="Calibri Light" panose="020F0302020204030204"/>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180272" y="1388539"/>
            <a:ext cx="1963488" cy="372069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1145" indent="-191145" defTabSz="514462">
              <a:spcBef>
                <a:spcPct val="20000"/>
              </a:spcBef>
              <a:buClrTx/>
              <a:buSzPct val="90000"/>
              <a:defRPr/>
            </a:pPr>
            <a:r>
              <a:rPr lang="en-US" sz="1400" spc="-53">
                <a:solidFill>
                  <a:schemeClr val="dk1"/>
                </a:solidFill>
                <a:latin typeface="Roboto Condensed Light"/>
                <a:ea typeface="Roboto Condensed Light"/>
              </a:rPr>
              <a:t>Consistent low latency SSD with predictable throughput</a:t>
            </a:r>
          </a:p>
          <a:p>
            <a:pPr marL="191145" indent="-191145" defTabSz="514462">
              <a:spcBef>
                <a:spcPct val="20000"/>
              </a:spcBef>
              <a:buClrTx/>
              <a:buSzPct val="90000"/>
              <a:defRPr/>
            </a:pPr>
            <a:r>
              <a:rPr lang="en-US" sz="1400" spc="-53">
                <a:solidFill>
                  <a:schemeClr val="dk1"/>
                </a:solidFill>
                <a:latin typeface="Roboto Condensed Light"/>
                <a:ea typeface="Roboto Condensed Light"/>
              </a:rPr>
              <a:t>For high-performance  IO-intensive DB workloads</a:t>
            </a:r>
          </a:p>
          <a:p>
            <a:pPr marL="191145" indent="-191145" defTabSz="514462">
              <a:spcBef>
                <a:spcPct val="20000"/>
              </a:spcBef>
              <a:buClrTx/>
              <a:buSzPct val="90000"/>
              <a:defRPr/>
            </a:pPr>
            <a:r>
              <a:rPr lang="en-US" sz="1400" spc="-53">
                <a:solidFill>
                  <a:schemeClr val="dk1"/>
                </a:solidFill>
                <a:latin typeface="Roboto Condensed Light"/>
                <a:ea typeface="Roboto Condensed Light"/>
              </a:rPr>
              <a:t>Single digit ms latencies</a:t>
            </a:r>
          </a:p>
          <a:p>
            <a:pPr marL="191145" indent="-191145" defTabSz="514462">
              <a:spcBef>
                <a:spcPct val="20000"/>
              </a:spcBef>
              <a:buClrTx/>
              <a:buSzPct val="90000"/>
              <a:defRPr/>
            </a:pPr>
            <a:r>
              <a:rPr lang="en-US" sz="1400" spc="-53">
                <a:solidFill>
                  <a:schemeClr val="dk1"/>
                </a:solidFill>
                <a:latin typeface="Roboto Condensed Light"/>
                <a:ea typeface="Roboto Condensed Light"/>
              </a:rPr>
              <a:t>Supports up to 4 TB blob/disk size</a:t>
            </a:r>
          </a:p>
          <a:p>
            <a:pPr marL="191145" indent="-191145" defTabSz="514462">
              <a:spcBef>
                <a:spcPct val="20000"/>
              </a:spcBef>
              <a:buClrTx/>
              <a:buSzPct val="90000"/>
              <a:defRPr/>
            </a:pPr>
            <a:r>
              <a:rPr lang="en-US" sz="1400" spc="-53">
                <a:solidFill>
                  <a:schemeClr val="dk1"/>
                </a:solidFill>
                <a:latin typeface="Roboto Condensed Light"/>
                <a:ea typeface="Roboto Condensed Light"/>
              </a:rPr>
              <a:t>Stripe up to 64 disks for a total of 256 TB</a:t>
            </a:r>
          </a:p>
          <a:p>
            <a:pPr marL="191145" indent="-191145" defTabSz="514462">
              <a:spcBef>
                <a:spcPct val="20000"/>
              </a:spcBef>
              <a:buClrTx/>
              <a:buSzPct val="90000"/>
              <a:defRPr/>
            </a:pPr>
            <a:r>
              <a:rPr lang="en-US" sz="1400" spc="-53">
                <a:solidFill>
                  <a:schemeClr val="dk1"/>
                </a:solidFill>
                <a:latin typeface="Roboto Condensed Light"/>
                <a:ea typeface="Roboto Condensed Light"/>
              </a:rPr>
              <a:t>Disk performance is dependent on the disk size, with up to 7,500 IOPS  per disk </a:t>
            </a:r>
          </a:p>
          <a:p>
            <a:pPr marL="191145" indent="-191145" defTabSz="514462">
              <a:spcBef>
                <a:spcPct val="20000"/>
              </a:spcBef>
              <a:buClrTx/>
              <a:buSzPct val="90000"/>
              <a:defRPr/>
            </a:pPr>
            <a:r>
              <a:rPr lang="en-US" sz="1400" spc="-53">
                <a:solidFill>
                  <a:schemeClr val="dk1"/>
                </a:solidFill>
                <a:latin typeface="Roboto Condensed Light"/>
                <a:ea typeface="Roboto Condensed Light"/>
              </a:rPr>
              <a:t>Pay for what you provision</a:t>
            </a:r>
          </a:p>
          <a:p>
            <a:pPr marL="191145" indent="-191145" defTabSz="514462">
              <a:spcBef>
                <a:spcPct val="20000"/>
              </a:spcBef>
              <a:buClrTx/>
              <a:buSzPct val="90000"/>
              <a:defRPr/>
            </a:pPr>
            <a:r>
              <a:rPr lang="en-US" sz="1400" spc="-53">
                <a:solidFill>
                  <a:schemeClr val="dk1"/>
                </a:solidFill>
                <a:latin typeface="Roboto Condensed Light"/>
                <a:ea typeface="Roboto Condensed Light"/>
              </a:rPr>
              <a:t>Check Azure VMs for maximum IOPS</a:t>
            </a:r>
          </a:p>
        </p:txBody>
      </p:sp>
      <p:grpSp>
        <p:nvGrpSpPr>
          <p:cNvPr id="10" name="Group 6">
            <a:extLst>
              <a:ext uri="{FF2B5EF4-FFF2-40B4-BE49-F238E27FC236}">
                <a16:creationId xmlns:a16="http://schemas.microsoft.com/office/drawing/2014/main" id="{FB23E2A9-40F2-4141-99EC-4D1CE6C9FDF6}"/>
              </a:ext>
            </a:extLst>
          </p:cNvPr>
          <p:cNvGrpSpPr/>
          <p:nvPr/>
        </p:nvGrpSpPr>
        <p:grpSpPr>
          <a:xfrm>
            <a:off x="707050" y="415468"/>
            <a:ext cx="635765" cy="909019"/>
            <a:chOff x="454025" y="3077179"/>
            <a:chExt cx="807346" cy="1154346"/>
          </a:xfrm>
          <a:solidFill>
            <a:srgbClr val="002060"/>
          </a:solidFill>
        </p:grpSpPr>
        <p:pic>
          <p:nvPicPr>
            <p:cNvPr id="12" name="Picture 7">
              <a:extLst>
                <a:ext uri="{FF2B5EF4-FFF2-40B4-BE49-F238E27FC236}">
                  <a16:creationId xmlns:a16="http://schemas.microsoft.com/office/drawing/2014/main" id="{86026A8A-4DB5-154C-8E30-26CE66B3A5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a:noFill/>
          </p:spPr>
        </p:pic>
        <p:sp>
          <p:nvSpPr>
            <p:cNvPr id="13" name="Rectangle 8">
              <a:extLst>
                <a:ext uri="{FF2B5EF4-FFF2-40B4-BE49-F238E27FC236}">
                  <a16:creationId xmlns:a16="http://schemas.microsoft.com/office/drawing/2014/main" id="{9E4B269F-1B2A-D843-9BAF-6F8F68A87258}"/>
                </a:ext>
              </a:extLst>
            </p:cNvPr>
            <p:cNvSpPr/>
            <p:nvPr/>
          </p:nvSpPr>
          <p:spPr bwMode="auto">
            <a:xfrm>
              <a:off x="554162" y="3158517"/>
              <a:ext cx="641635" cy="48672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buClrTx/>
                <a:defRPr/>
              </a:pPr>
              <a:r>
                <a:rPr lang="en-US" sz="1765" b="1" kern="1200">
                  <a:gradFill>
                    <a:gsLst>
                      <a:gs pos="0">
                        <a:srgbClr val="FFFFFF"/>
                      </a:gs>
                      <a:gs pos="100000">
                        <a:srgbClr val="FFFFFF"/>
                      </a:gs>
                    </a:gsLst>
                    <a:lin ang="5400000" scaled="0"/>
                  </a:gradFill>
                  <a:latin typeface="Segoe UI"/>
                </a:rPr>
                <a:t>VM</a:t>
              </a:r>
            </a:p>
          </p:txBody>
        </p:sp>
      </p:grpSp>
      <p:sp>
        <p:nvSpPr>
          <p:cNvPr id="3" name="CuadroTexto 2">
            <a:extLst>
              <a:ext uri="{FF2B5EF4-FFF2-40B4-BE49-F238E27FC236}">
                <a16:creationId xmlns:a16="http://schemas.microsoft.com/office/drawing/2014/main" id="{B4A09C53-4BEF-BF4E-AD1F-FC146E496F13}"/>
              </a:ext>
            </a:extLst>
          </p:cNvPr>
          <p:cNvSpPr txBox="1"/>
          <p:nvPr/>
        </p:nvSpPr>
        <p:spPr>
          <a:xfrm>
            <a:off x="1905000" y="4851400"/>
            <a:ext cx="6680200" cy="215444"/>
          </a:xfrm>
          <a:prstGeom prst="rect">
            <a:avLst/>
          </a:prstGeom>
          <a:noFill/>
        </p:spPr>
        <p:txBody>
          <a:bodyPr wrap="square" rtlCol="0">
            <a:spAutoFit/>
          </a:bodyPr>
          <a:lstStyle/>
          <a:p>
            <a:r>
              <a:rPr lang="es-ES_tradnl" sz="800" dirty="0">
                <a:hlinkClick r:id="rId4"/>
              </a:rPr>
              <a:t>https://docs.microsoft.com/en-us/azure/virtual-machines/workloads/sap/hana-vm-operations-storage</a:t>
            </a:r>
            <a:endParaRPr lang="es-ES_tradnl" sz="800" dirty="0"/>
          </a:p>
        </p:txBody>
      </p:sp>
    </p:spTree>
    <p:extLst>
      <p:ext uri="{BB962C8B-B14F-4D97-AF65-F5344CB8AC3E}">
        <p14:creationId xmlns:p14="http://schemas.microsoft.com/office/powerpoint/2010/main" val="2954517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1E366B56-F606-4EB7-89DB-1AD819C37F3E}"/>
              </a:ext>
            </a:extLst>
          </p:cNvPr>
          <p:cNvSpPr>
            <a:spLocks noGrp="1"/>
          </p:cNvSpPr>
          <p:nvPr>
            <p:ph type="ctrTitle"/>
          </p:nvPr>
        </p:nvSpPr>
        <p:spPr/>
        <p:txBody>
          <a:bodyPr/>
          <a:lstStyle/>
          <a:p>
            <a:r>
              <a:rPr lang="en-US" err="1"/>
              <a:t>Principios</a:t>
            </a:r>
            <a:r>
              <a:rPr lang="en-US"/>
              <a:t> de Sizing para SAP VM &amp; Storage</a:t>
            </a:r>
          </a:p>
        </p:txBody>
      </p:sp>
      <p:sp>
        <p:nvSpPr>
          <p:cNvPr id="54" name="Rectangle 365">
            <a:extLst>
              <a:ext uri="{FF2B5EF4-FFF2-40B4-BE49-F238E27FC236}">
                <a16:creationId xmlns:a16="http://schemas.microsoft.com/office/drawing/2014/main" id="{B2FF1E57-7E1E-E445-B901-844775AD1EE6}"/>
              </a:ext>
            </a:extLst>
          </p:cNvPr>
          <p:cNvSpPr>
            <a:spLocks noChangeArrowheads="1"/>
          </p:cNvSpPr>
          <p:nvPr/>
        </p:nvSpPr>
        <p:spPr bwMode="auto">
          <a:xfrm>
            <a:off x="283863" y="3869556"/>
            <a:ext cx="645542" cy="406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644" eaLnBrk="1" hangingPunct="1">
              <a:buClrTx/>
              <a:defRPr/>
            </a:pPr>
            <a:r>
              <a:rPr lang="en-US" altLang="en-US" sz="1050" kern="1200">
                <a:solidFill>
                  <a:schemeClr val="accent1"/>
                </a:solidFill>
                <a:latin typeface="Segoe UI" panose="020B0502040204020203" pitchFamily="34" charset="0"/>
                <a:ea typeface="+mn-ea"/>
                <a:cs typeface="Segoe UI" panose="020B0502040204020203" pitchFamily="34" charset="0"/>
              </a:rPr>
              <a:t>99.9% </a:t>
            </a:r>
            <a:br>
              <a:rPr lang="en-US" altLang="en-US" sz="1050" kern="1200">
                <a:solidFill>
                  <a:schemeClr val="accent1"/>
                </a:solidFill>
                <a:latin typeface="Segoe UI Semilight"/>
                <a:ea typeface="+mn-ea"/>
                <a:cs typeface="+mn-cs"/>
              </a:rPr>
            </a:br>
            <a:endParaRPr lang="en-US" altLang="en-US" sz="1050" kern="1200">
              <a:solidFill>
                <a:schemeClr val="accent1"/>
              </a:solidFill>
              <a:latin typeface="Segoe UI Semilight"/>
              <a:ea typeface="+mn-ea"/>
              <a:cs typeface="+mn-cs"/>
            </a:endParaRPr>
          </a:p>
        </p:txBody>
      </p:sp>
      <p:sp>
        <p:nvSpPr>
          <p:cNvPr id="56" name="Rectangle 365">
            <a:extLst>
              <a:ext uri="{FF2B5EF4-FFF2-40B4-BE49-F238E27FC236}">
                <a16:creationId xmlns:a16="http://schemas.microsoft.com/office/drawing/2014/main" id="{B8333FE0-7E19-8941-B6F8-A6F81A4C8D1F}"/>
              </a:ext>
            </a:extLst>
          </p:cNvPr>
          <p:cNvSpPr>
            <a:spLocks noChangeArrowheads="1"/>
          </p:cNvSpPr>
          <p:nvPr/>
        </p:nvSpPr>
        <p:spPr bwMode="auto">
          <a:xfrm>
            <a:off x="1876077" y="3872375"/>
            <a:ext cx="645542" cy="23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644" eaLnBrk="1" hangingPunct="1">
              <a:buClrTx/>
              <a:defRPr/>
            </a:pPr>
            <a:r>
              <a:rPr lang="en-US" altLang="en-US" sz="1050" kern="1200">
                <a:solidFill>
                  <a:schemeClr val="accent1"/>
                </a:solidFill>
                <a:latin typeface="Segoe UI" panose="020B0502040204020203" pitchFamily="34" charset="0"/>
                <a:ea typeface="+mn-ea"/>
                <a:cs typeface="Segoe UI" panose="020B0502040204020203" pitchFamily="34" charset="0"/>
              </a:rPr>
              <a:t>99.95% </a:t>
            </a:r>
            <a:endParaRPr lang="en-US" altLang="en-US" sz="1050" kern="1200">
              <a:solidFill>
                <a:schemeClr val="accent1"/>
              </a:solidFill>
              <a:latin typeface="Segoe UI Semilight"/>
              <a:ea typeface="+mn-ea"/>
              <a:cs typeface="+mn-cs"/>
            </a:endParaRPr>
          </a:p>
        </p:txBody>
      </p:sp>
      <p:sp>
        <p:nvSpPr>
          <p:cNvPr id="58" name="Rectangle 365">
            <a:extLst>
              <a:ext uri="{FF2B5EF4-FFF2-40B4-BE49-F238E27FC236}">
                <a16:creationId xmlns:a16="http://schemas.microsoft.com/office/drawing/2014/main" id="{EDF2EC10-9C13-1743-A55B-7D94129DEE61}"/>
              </a:ext>
            </a:extLst>
          </p:cNvPr>
          <p:cNvSpPr>
            <a:spLocks noChangeArrowheads="1"/>
          </p:cNvSpPr>
          <p:nvPr/>
        </p:nvSpPr>
        <p:spPr bwMode="auto">
          <a:xfrm>
            <a:off x="3680535" y="3872376"/>
            <a:ext cx="667472" cy="23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644" eaLnBrk="1" hangingPunct="1">
              <a:buClrTx/>
              <a:defRPr/>
            </a:pPr>
            <a:r>
              <a:rPr lang="en-US" altLang="en-US" sz="1050" kern="1200">
                <a:solidFill>
                  <a:schemeClr val="accent1"/>
                </a:solidFill>
                <a:latin typeface="Segoe UI" panose="020B0502040204020203" pitchFamily="34" charset="0"/>
                <a:ea typeface="+mn-ea"/>
                <a:cs typeface="Segoe UI" panose="020B0502040204020203" pitchFamily="34" charset="0"/>
              </a:rPr>
              <a:t>99.99% </a:t>
            </a:r>
            <a:endParaRPr lang="en-US" altLang="en-US" sz="1050" kern="1200">
              <a:solidFill>
                <a:schemeClr val="accent1"/>
              </a:solidFill>
              <a:latin typeface="Segoe UI Semilight"/>
              <a:ea typeface="+mn-ea"/>
              <a:cs typeface="+mn-cs"/>
            </a:endParaRPr>
          </a:p>
        </p:txBody>
      </p:sp>
      <p:sp>
        <p:nvSpPr>
          <p:cNvPr id="59" name="PC1_E977">
            <a:extLst>
              <a:ext uri="{FF2B5EF4-FFF2-40B4-BE49-F238E27FC236}">
                <a16:creationId xmlns:a16="http://schemas.microsoft.com/office/drawing/2014/main" id="{6B139EE6-EB35-474A-BEBA-D49FDED174F9}"/>
              </a:ext>
            </a:extLst>
          </p:cNvPr>
          <p:cNvSpPr>
            <a:spLocks noChangeAspect="1" noEditPoints="1"/>
          </p:cNvSpPr>
          <p:nvPr/>
        </p:nvSpPr>
        <p:spPr bwMode="auto">
          <a:xfrm>
            <a:off x="280972" y="4119798"/>
            <a:ext cx="462236" cy="36993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60" name="Group 83">
            <a:extLst>
              <a:ext uri="{FF2B5EF4-FFF2-40B4-BE49-F238E27FC236}">
                <a16:creationId xmlns:a16="http://schemas.microsoft.com/office/drawing/2014/main" id="{51C5F610-C3DE-9B4D-875B-9EBA098918E0}"/>
              </a:ext>
            </a:extLst>
          </p:cNvPr>
          <p:cNvGrpSpPr/>
          <p:nvPr/>
        </p:nvGrpSpPr>
        <p:grpSpPr>
          <a:xfrm>
            <a:off x="1653771" y="4106245"/>
            <a:ext cx="1045381" cy="611425"/>
            <a:chOff x="3459095" y="2961602"/>
            <a:chExt cx="1399792" cy="809022"/>
          </a:xfrm>
        </p:grpSpPr>
        <p:sp>
          <p:nvSpPr>
            <p:cNvPr id="61" name="monitor">
              <a:extLst>
                <a:ext uri="{FF2B5EF4-FFF2-40B4-BE49-F238E27FC236}">
                  <a16:creationId xmlns:a16="http://schemas.microsoft.com/office/drawing/2014/main" id="{9A7DCA5A-8AE4-4141-B130-E27F1B9D83B7}"/>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2" name="monitor">
              <a:extLst>
                <a:ext uri="{FF2B5EF4-FFF2-40B4-BE49-F238E27FC236}">
                  <a16:creationId xmlns:a16="http://schemas.microsoft.com/office/drawing/2014/main" id="{461A3A29-E878-3349-A8E2-1BC0E1AA5781}"/>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3" name="Rectangle 78">
              <a:extLst>
                <a:ext uri="{FF2B5EF4-FFF2-40B4-BE49-F238E27FC236}">
                  <a16:creationId xmlns:a16="http://schemas.microsoft.com/office/drawing/2014/main" id="{FE3C9BF9-961D-1E48-97E0-F042389263A2}"/>
                </a:ext>
              </a:extLst>
            </p:cNvPr>
            <p:cNvSpPr/>
            <p:nvPr/>
          </p:nvSpPr>
          <p:spPr bwMode="auto">
            <a:xfrm>
              <a:off x="3475778" y="2961602"/>
              <a:ext cx="1353672" cy="473134"/>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6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4" name="monitor">
              <a:extLst>
                <a:ext uri="{FF2B5EF4-FFF2-40B4-BE49-F238E27FC236}">
                  <a16:creationId xmlns:a16="http://schemas.microsoft.com/office/drawing/2014/main" id="{AD406A11-E583-974F-89C8-0C6C8F4DEA2B}"/>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5" name="monitor">
              <a:extLst>
                <a:ext uri="{FF2B5EF4-FFF2-40B4-BE49-F238E27FC236}">
                  <a16:creationId xmlns:a16="http://schemas.microsoft.com/office/drawing/2014/main" id="{F9363587-2BDD-294D-A037-83923EC57FA0}"/>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6" name="monitor">
              <a:extLst>
                <a:ext uri="{FF2B5EF4-FFF2-40B4-BE49-F238E27FC236}">
                  <a16:creationId xmlns:a16="http://schemas.microsoft.com/office/drawing/2014/main" id="{6CCC3936-6137-2843-B4B4-BCA809799C26}"/>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7" name="monitor">
              <a:extLst>
                <a:ext uri="{FF2B5EF4-FFF2-40B4-BE49-F238E27FC236}">
                  <a16:creationId xmlns:a16="http://schemas.microsoft.com/office/drawing/2014/main" id="{596FE8EF-8D37-C345-978E-8D94A618D950}"/>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68" name="Group 87">
            <a:extLst>
              <a:ext uri="{FF2B5EF4-FFF2-40B4-BE49-F238E27FC236}">
                <a16:creationId xmlns:a16="http://schemas.microsoft.com/office/drawing/2014/main" id="{3D1BAFA1-62C6-6C43-BC94-E51DFAB78461}"/>
              </a:ext>
            </a:extLst>
          </p:cNvPr>
          <p:cNvGrpSpPr/>
          <p:nvPr/>
        </p:nvGrpSpPr>
        <p:grpSpPr>
          <a:xfrm>
            <a:off x="3555749" y="4103618"/>
            <a:ext cx="855759" cy="619326"/>
            <a:chOff x="6265202" y="2921103"/>
            <a:chExt cx="1145883" cy="819476"/>
          </a:xfrm>
        </p:grpSpPr>
        <p:sp>
          <p:nvSpPr>
            <p:cNvPr id="69" name="server">
              <a:extLst>
                <a:ext uri="{FF2B5EF4-FFF2-40B4-BE49-F238E27FC236}">
                  <a16:creationId xmlns:a16="http://schemas.microsoft.com/office/drawing/2014/main" id="{2CC7FC8A-EEA6-2F44-8EDC-4FCD999C896A}"/>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0" name="server">
              <a:extLst>
                <a:ext uri="{FF2B5EF4-FFF2-40B4-BE49-F238E27FC236}">
                  <a16:creationId xmlns:a16="http://schemas.microsoft.com/office/drawing/2014/main" id="{65CE1A45-F8CA-4E43-B07E-034FAE08B30D}"/>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71" name="server">
              <a:extLst>
                <a:ext uri="{FF2B5EF4-FFF2-40B4-BE49-F238E27FC236}">
                  <a16:creationId xmlns:a16="http://schemas.microsoft.com/office/drawing/2014/main" id="{D6607E6D-FFB4-DA4A-9F13-D063552DB8DD}"/>
                </a:ext>
              </a:extLst>
            </p:cNvPr>
            <p:cNvSpPr>
              <a:spLocks noChangeAspect="1" noEditPoints="1"/>
            </p:cNvSpPr>
            <p:nvPr/>
          </p:nvSpPr>
          <p:spPr bwMode="auto">
            <a:xfrm>
              <a:off x="6705877" y="3238133"/>
              <a:ext cx="264532" cy="50244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72" name="Group 7">
            <a:extLst>
              <a:ext uri="{FF2B5EF4-FFF2-40B4-BE49-F238E27FC236}">
                <a16:creationId xmlns:a16="http://schemas.microsoft.com/office/drawing/2014/main" id="{5FFB7583-246C-C64B-9761-236E1EEA7F0A}"/>
              </a:ext>
            </a:extLst>
          </p:cNvPr>
          <p:cNvGrpSpPr/>
          <p:nvPr/>
        </p:nvGrpSpPr>
        <p:grpSpPr>
          <a:xfrm>
            <a:off x="202732" y="4677793"/>
            <a:ext cx="1131926" cy="356437"/>
            <a:chOff x="522512" y="4870409"/>
            <a:chExt cx="2284330" cy="484856"/>
          </a:xfrm>
        </p:grpSpPr>
        <p:sp>
          <p:nvSpPr>
            <p:cNvPr id="73" name="Rectangle 29">
              <a:extLst>
                <a:ext uri="{FF2B5EF4-FFF2-40B4-BE49-F238E27FC236}">
                  <a16:creationId xmlns:a16="http://schemas.microsoft.com/office/drawing/2014/main" id="{9FBB00CB-78BF-C643-82CA-C0D8200D1FA3}"/>
                </a:ext>
              </a:extLst>
            </p:cNvPr>
            <p:cNvSpPr/>
            <p:nvPr/>
          </p:nvSpPr>
          <p:spPr>
            <a:xfrm>
              <a:off x="522512" y="4870409"/>
              <a:ext cx="1754018" cy="293065"/>
            </a:xfrm>
            <a:prstGeom prst="rect">
              <a:avLst/>
            </a:prstGeom>
          </p:spPr>
          <p:txBody>
            <a:bodyPr wrap="square">
              <a:spAutoFit/>
            </a:bodyPr>
            <a:lstStyle/>
            <a:p>
              <a:pPr defTabSz="685644">
                <a:buClrTx/>
                <a:defRPr/>
              </a:pPr>
              <a:r>
                <a:rPr lang="en-US" sz="800" kern="1200">
                  <a:solidFill>
                    <a:schemeClr val="accent1"/>
                  </a:solidFill>
                  <a:latin typeface="Segoe UI Semibold" panose="020B0702040204020203" pitchFamily="34" charset="0"/>
                  <a:ea typeface="+mn-ea"/>
                  <a:cs typeface="Segoe UI Semibold" panose="020B0702040204020203" pitchFamily="34" charset="0"/>
                </a:rPr>
                <a:t>Single VM</a:t>
              </a:r>
            </a:p>
          </p:txBody>
        </p:sp>
        <p:sp>
          <p:nvSpPr>
            <p:cNvPr id="74" name="Rectangle 33">
              <a:extLst>
                <a:ext uri="{FF2B5EF4-FFF2-40B4-BE49-F238E27FC236}">
                  <a16:creationId xmlns:a16="http://schemas.microsoft.com/office/drawing/2014/main" id="{205E52E0-D903-7248-8944-7262AC40FBFB}"/>
                </a:ext>
              </a:extLst>
            </p:cNvPr>
            <p:cNvSpPr/>
            <p:nvPr/>
          </p:nvSpPr>
          <p:spPr>
            <a:xfrm>
              <a:off x="522514" y="5062202"/>
              <a:ext cx="2284328" cy="293063"/>
            </a:xfrm>
            <a:prstGeom prst="rect">
              <a:avLst/>
            </a:prstGeom>
          </p:spPr>
          <p:txBody>
            <a:bodyPr wrap="square">
              <a:spAutoFit/>
            </a:bodyPr>
            <a:lstStyle/>
            <a:p>
              <a:pPr defTabSz="685644">
                <a:buClrTx/>
                <a:defRPr/>
              </a:pPr>
              <a:r>
                <a:rPr lang="en-US" sz="800" kern="1200">
                  <a:solidFill>
                    <a:schemeClr val="tx1"/>
                  </a:solidFill>
                  <a:latin typeface="Segoe UI Semilight"/>
                  <a:ea typeface="+mn-ea"/>
                  <a:cs typeface="+mn-cs"/>
                </a:rPr>
                <a:t>Easier lift and shift</a:t>
              </a:r>
            </a:p>
          </p:txBody>
        </p:sp>
      </p:grpSp>
      <p:grpSp>
        <p:nvGrpSpPr>
          <p:cNvPr id="75" name="Group 8">
            <a:extLst>
              <a:ext uri="{FF2B5EF4-FFF2-40B4-BE49-F238E27FC236}">
                <a16:creationId xmlns:a16="http://schemas.microsoft.com/office/drawing/2014/main" id="{F7180412-A94D-5A47-BF3D-27749E7C73B9}"/>
              </a:ext>
            </a:extLst>
          </p:cNvPr>
          <p:cNvGrpSpPr/>
          <p:nvPr/>
        </p:nvGrpSpPr>
        <p:grpSpPr>
          <a:xfrm>
            <a:off x="1562305" y="4702073"/>
            <a:ext cx="1467129" cy="483915"/>
            <a:chOff x="2806842" y="4870409"/>
            <a:chExt cx="2284328" cy="658255"/>
          </a:xfrm>
        </p:grpSpPr>
        <p:sp>
          <p:nvSpPr>
            <p:cNvPr id="76" name="Rectangle 30">
              <a:extLst>
                <a:ext uri="{FF2B5EF4-FFF2-40B4-BE49-F238E27FC236}">
                  <a16:creationId xmlns:a16="http://schemas.microsoft.com/office/drawing/2014/main" id="{D3BE6631-D245-964C-9DB7-2BD21CC64F8A}"/>
                </a:ext>
              </a:extLst>
            </p:cNvPr>
            <p:cNvSpPr/>
            <p:nvPr/>
          </p:nvSpPr>
          <p:spPr>
            <a:xfrm>
              <a:off x="2806842" y="4870409"/>
              <a:ext cx="1132117" cy="293062"/>
            </a:xfrm>
            <a:prstGeom prst="rect">
              <a:avLst/>
            </a:prstGeom>
          </p:spPr>
          <p:txBody>
            <a:bodyPr wrap="none">
              <a:spAutoFit/>
            </a:bodyPr>
            <a:lstStyle/>
            <a:p>
              <a:pPr defTabSz="685644">
                <a:buClrTx/>
                <a:defRPr/>
              </a:pPr>
              <a:r>
                <a:rPr lang="en-US" sz="800" kern="1200">
                  <a:solidFill>
                    <a:schemeClr val="accent1"/>
                  </a:solidFill>
                  <a:latin typeface="Segoe UI Semibold" panose="020B0702040204020203" pitchFamily="34" charset="0"/>
                  <a:ea typeface="+mn-ea"/>
                  <a:cs typeface="Segoe UI Semibold" panose="020B0702040204020203" pitchFamily="34" charset="0"/>
                </a:rPr>
                <a:t>Availability sets</a:t>
              </a:r>
            </a:p>
          </p:txBody>
        </p:sp>
        <p:sp>
          <p:nvSpPr>
            <p:cNvPr id="77" name="Rectangle 34">
              <a:extLst>
                <a:ext uri="{FF2B5EF4-FFF2-40B4-BE49-F238E27FC236}">
                  <a16:creationId xmlns:a16="http://schemas.microsoft.com/office/drawing/2014/main" id="{8EFBC10A-1B7B-564F-A771-B10BF527C593}"/>
                </a:ext>
              </a:extLst>
            </p:cNvPr>
            <p:cNvSpPr/>
            <p:nvPr/>
          </p:nvSpPr>
          <p:spPr>
            <a:xfrm>
              <a:off x="2806842" y="5068141"/>
              <a:ext cx="2284328" cy="460523"/>
            </a:xfrm>
            <a:prstGeom prst="rect">
              <a:avLst/>
            </a:prstGeom>
          </p:spPr>
          <p:txBody>
            <a:bodyPr wrap="square">
              <a:spAutoFit/>
            </a:bodyPr>
            <a:lstStyle/>
            <a:p>
              <a:pPr defTabSz="685644">
                <a:buClrTx/>
                <a:defRPr/>
              </a:pPr>
              <a:r>
                <a:rPr lang="en-US" sz="800" kern="1200">
                  <a:solidFill>
                    <a:schemeClr val="tx1"/>
                  </a:solidFill>
                  <a:latin typeface="Segoe UI Semilight"/>
                  <a:ea typeface="+mn-ea"/>
                  <a:cs typeface="+mn-cs"/>
                </a:rPr>
                <a:t>Protecting against failures within datacenters</a:t>
              </a:r>
            </a:p>
          </p:txBody>
        </p:sp>
      </p:grpSp>
      <p:grpSp>
        <p:nvGrpSpPr>
          <p:cNvPr id="78" name="Group 9">
            <a:extLst>
              <a:ext uri="{FF2B5EF4-FFF2-40B4-BE49-F238E27FC236}">
                <a16:creationId xmlns:a16="http://schemas.microsoft.com/office/drawing/2014/main" id="{86B1B8A6-33AD-A242-9F50-3E56EF0498F6}"/>
              </a:ext>
            </a:extLst>
          </p:cNvPr>
          <p:cNvGrpSpPr/>
          <p:nvPr/>
        </p:nvGrpSpPr>
        <p:grpSpPr>
          <a:xfrm>
            <a:off x="3441625" y="4687788"/>
            <a:ext cx="1496136" cy="514396"/>
            <a:chOff x="5630888" y="4828949"/>
            <a:chExt cx="2284328" cy="699717"/>
          </a:xfrm>
        </p:grpSpPr>
        <p:sp>
          <p:nvSpPr>
            <p:cNvPr id="79" name="Rectangle 31">
              <a:extLst>
                <a:ext uri="{FF2B5EF4-FFF2-40B4-BE49-F238E27FC236}">
                  <a16:creationId xmlns:a16="http://schemas.microsoft.com/office/drawing/2014/main" id="{DE5CE894-422E-B143-96FA-4471BF805FB0}"/>
                </a:ext>
              </a:extLst>
            </p:cNvPr>
            <p:cNvSpPr/>
            <p:nvPr/>
          </p:nvSpPr>
          <p:spPr>
            <a:xfrm>
              <a:off x="5630888" y="4828949"/>
              <a:ext cx="1234604" cy="293062"/>
            </a:xfrm>
            <a:prstGeom prst="rect">
              <a:avLst/>
            </a:prstGeom>
          </p:spPr>
          <p:txBody>
            <a:bodyPr wrap="none">
              <a:spAutoFit/>
            </a:bodyPr>
            <a:lstStyle/>
            <a:p>
              <a:pPr defTabSz="685644">
                <a:buClrTx/>
                <a:defRPr/>
              </a:pPr>
              <a:r>
                <a:rPr lang="en-US" sz="800" kern="1200">
                  <a:solidFill>
                    <a:schemeClr val="accent1"/>
                  </a:solidFill>
                  <a:latin typeface="Segoe UI Semibold" panose="020B0702040204020203" pitchFamily="34" charset="0"/>
                  <a:ea typeface="+mn-ea"/>
                  <a:cs typeface="Segoe UI Semibold" panose="020B0702040204020203" pitchFamily="34" charset="0"/>
                </a:rPr>
                <a:t>Availability zones</a:t>
              </a:r>
            </a:p>
          </p:txBody>
        </p:sp>
        <p:sp>
          <p:nvSpPr>
            <p:cNvPr id="80" name="Rectangle 35">
              <a:extLst>
                <a:ext uri="{FF2B5EF4-FFF2-40B4-BE49-F238E27FC236}">
                  <a16:creationId xmlns:a16="http://schemas.microsoft.com/office/drawing/2014/main" id="{11E76225-9AE0-FD43-80CC-392215813878}"/>
                </a:ext>
              </a:extLst>
            </p:cNvPr>
            <p:cNvSpPr/>
            <p:nvPr/>
          </p:nvSpPr>
          <p:spPr>
            <a:xfrm>
              <a:off x="5630888" y="5068142"/>
              <a:ext cx="2284328" cy="460524"/>
            </a:xfrm>
            <a:prstGeom prst="rect">
              <a:avLst/>
            </a:prstGeom>
          </p:spPr>
          <p:txBody>
            <a:bodyPr wrap="square">
              <a:spAutoFit/>
            </a:bodyPr>
            <a:lstStyle/>
            <a:p>
              <a:pPr defTabSz="685644">
                <a:buClrTx/>
                <a:defRPr/>
              </a:pPr>
              <a:r>
                <a:rPr lang="en-US" sz="800" kern="1200">
                  <a:solidFill>
                    <a:schemeClr val="tx1"/>
                  </a:solidFill>
                  <a:latin typeface="Segoe UI Semilight"/>
                  <a:ea typeface="+mn-ea"/>
                  <a:cs typeface="+mn-cs"/>
                </a:rPr>
                <a:t>Protection from entire datacenter failures</a:t>
              </a:r>
            </a:p>
          </p:txBody>
        </p:sp>
      </p:grpSp>
      <p:sp>
        <p:nvSpPr>
          <p:cNvPr id="81" name="Google Shape;143;p29">
            <a:extLst>
              <a:ext uri="{FF2B5EF4-FFF2-40B4-BE49-F238E27FC236}">
                <a16:creationId xmlns:a16="http://schemas.microsoft.com/office/drawing/2014/main" id="{25E04AA6-EDAF-A040-9A33-E8569595E798}"/>
              </a:ext>
            </a:extLst>
          </p:cNvPr>
          <p:cNvSpPr txBox="1">
            <a:spLocks/>
          </p:cNvSpPr>
          <p:nvPr/>
        </p:nvSpPr>
        <p:spPr>
          <a:xfrm>
            <a:off x="246403" y="829833"/>
            <a:ext cx="4351065" cy="25895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Clr>
                <a:schemeClr val="tx1"/>
              </a:buClr>
              <a:buFont typeface="+mj-lt"/>
              <a:buAutoNum type="arabicPeriod"/>
            </a:pPr>
            <a:r>
              <a:rPr lang="es-PA" sz="1100" dirty="0">
                <a:solidFill>
                  <a:schemeClr val="dk1"/>
                </a:solidFill>
                <a:latin typeface="Roboto Condensed Light"/>
                <a:ea typeface="Roboto Condensed Light"/>
                <a:sym typeface="Roboto Condensed Light"/>
              </a:rPr>
              <a:t>Conozca el </a:t>
            </a:r>
            <a:r>
              <a:rPr lang="es-PA" sz="1100" dirty="0">
                <a:solidFill>
                  <a:schemeClr val="accent1">
                    <a:lumMod val="90000"/>
                  </a:schemeClr>
                </a:solidFill>
                <a:latin typeface="Roboto Condensed Light"/>
                <a:ea typeface="Roboto Condensed Light"/>
                <a:sym typeface="Roboto Condensed Light"/>
              </a:rPr>
              <a:t>número de SAPS </a:t>
            </a:r>
            <a:r>
              <a:rPr lang="es-PA" sz="1100" dirty="0">
                <a:solidFill>
                  <a:schemeClr val="dk1"/>
                </a:solidFill>
                <a:latin typeface="Roboto Condensed Light"/>
                <a:ea typeface="Roboto Condensed Light"/>
                <a:sym typeface="Roboto Condensed Light"/>
              </a:rPr>
              <a:t>para las aplicaciones y bases de Datos de SAP</a:t>
            </a:r>
          </a:p>
          <a:p>
            <a:pPr marL="342900" indent="-342900">
              <a:spcBef>
                <a:spcPts val="1600"/>
              </a:spcBef>
              <a:spcAft>
                <a:spcPts val="1600"/>
              </a:spcAft>
              <a:buClr>
                <a:schemeClr val="tx1"/>
              </a:buClr>
              <a:buFont typeface="+mj-lt"/>
              <a:buAutoNum type="arabicPeriod"/>
            </a:pPr>
            <a:r>
              <a:rPr lang="es-PA" sz="1100" dirty="0">
                <a:solidFill>
                  <a:schemeClr val="dk1"/>
                </a:solidFill>
                <a:latin typeface="Roboto Condensed Light"/>
                <a:ea typeface="Roboto Condensed Light"/>
                <a:sym typeface="Roboto Condensed Light"/>
              </a:rPr>
              <a:t>Conozcan los periodos de actividad del sistema y aprovechen las caracteristicas de Azure de </a:t>
            </a:r>
            <a:r>
              <a:rPr lang="es-PA" sz="1100" dirty="0">
                <a:solidFill>
                  <a:schemeClr val="accent1">
                    <a:lumMod val="90000"/>
                  </a:schemeClr>
                </a:solidFill>
                <a:latin typeface="Roboto Condensed Light"/>
                <a:ea typeface="Roboto Condensed Light"/>
                <a:sym typeface="Roboto Condensed Light"/>
              </a:rPr>
              <a:t>apagado automático </a:t>
            </a:r>
            <a:r>
              <a:rPr lang="es-PA" sz="1100" dirty="0">
                <a:solidFill>
                  <a:schemeClr val="dk1"/>
                </a:solidFill>
                <a:latin typeface="Roboto Condensed Light"/>
                <a:ea typeface="Roboto Condensed Light"/>
                <a:sym typeface="Roboto Condensed Light"/>
              </a:rPr>
              <a:t>(ej, Pruebas 10x5 no 24x7)</a:t>
            </a:r>
          </a:p>
          <a:p>
            <a:pPr marL="342900" indent="-342900">
              <a:spcBef>
                <a:spcPts val="1600"/>
              </a:spcBef>
              <a:spcAft>
                <a:spcPts val="1600"/>
              </a:spcAft>
              <a:buClr>
                <a:schemeClr val="tx1"/>
              </a:buClr>
              <a:buFont typeface="+mj-lt"/>
              <a:buAutoNum type="arabicPeriod"/>
            </a:pPr>
            <a:r>
              <a:rPr lang="es-PA" sz="1100" dirty="0">
                <a:solidFill>
                  <a:schemeClr val="dk1"/>
                </a:solidFill>
                <a:latin typeface="Roboto Condensed Light"/>
                <a:ea typeface="Roboto Condensed Light"/>
                <a:sym typeface="Roboto Condensed Light"/>
              </a:rPr>
              <a:t>Para los SAP APPL Servers, utilicen </a:t>
            </a:r>
            <a:r>
              <a:rPr lang="es-PA" sz="1100" dirty="0">
                <a:solidFill>
                  <a:schemeClr val="accent1">
                    <a:lumMod val="90000"/>
                  </a:schemeClr>
                </a:solidFill>
                <a:latin typeface="Roboto Condensed Light"/>
                <a:ea typeface="Roboto Condensed Light"/>
                <a:sym typeface="Roboto Condensed Light"/>
              </a:rPr>
              <a:t>varias VMs pequeñas </a:t>
            </a:r>
            <a:r>
              <a:rPr lang="es-PA" sz="1100" dirty="0">
                <a:solidFill>
                  <a:schemeClr val="dk1"/>
                </a:solidFill>
                <a:latin typeface="Roboto Condensed Light"/>
                <a:ea typeface="Roboto Condensed Light"/>
                <a:sym typeface="Roboto Condensed Light"/>
              </a:rPr>
              <a:t>en vez de </a:t>
            </a:r>
            <a:r>
              <a:rPr lang="es-PA" sz="1100" dirty="0">
                <a:solidFill>
                  <a:schemeClr val="accent1">
                    <a:lumMod val="90000"/>
                  </a:schemeClr>
                </a:solidFill>
                <a:latin typeface="Roboto Condensed Light"/>
                <a:ea typeface="Roboto Condensed Light"/>
                <a:sym typeface="Roboto Condensed Light"/>
              </a:rPr>
              <a:t>una sola gran VM </a:t>
            </a:r>
            <a:r>
              <a:rPr lang="es-PA" sz="1100" dirty="0">
                <a:solidFill>
                  <a:schemeClr val="dk1"/>
                </a:solidFill>
                <a:latin typeface="Roboto Condensed Light"/>
                <a:ea typeface="Roboto Condensed Light"/>
                <a:sym typeface="Roboto Condensed Light"/>
              </a:rPr>
              <a:t>(nodos redundantes)</a:t>
            </a:r>
          </a:p>
          <a:p>
            <a:pPr marL="342900" indent="-342900" algn="ctr">
              <a:spcBef>
                <a:spcPts val="1600"/>
              </a:spcBef>
              <a:spcAft>
                <a:spcPts val="1600"/>
              </a:spcAft>
              <a:buClr>
                <a:schemeClr val="tx1"/>
              </a:buClr>
              <a:buFont typeface="+mj-lt"/>
              <a:buAutoNum type="arabicPeriod"/>
            </a:pPr>
            <a:r>
              <a:rPr lang="es-PA" sz="1100" dirty="0">
                <a:solidFill>
                  <a:schemeClr val="dk1"/>
                </a:solidFill>
                <a:latin typeface="Roboto Condensed Light"/>
                <a:ea typeface="Roboto Condensed Light"/>
                <a:sym typeface="Roboto Condensed Light"/>
              </a:rPr>
              <a:t>Asegúrense de que la VM seleccionada </a:t>
            </a:r>
            <a:r>
              <a:rPr lang="es-PA" sz="1100" dirty="0">
                <a:solidFill>
                  <a:schemeClr val="accent1">
                    <a:lumMod val="90000"/>
                  </a:schemeClr>
                </a:solidFill>
                <a:latin typeface="Roboto Condensed Light"/>
                <a:ea typeface="Roboto Condensed Light"/>
                <a:sym typeface="Roboto Condensed Light"/>
              </a:rPr>
              <a:t>soporta los IOPS y throughput </a:t>
            </a:r>
            <a:r>
              <a:rPr lang="es-PA" sz="1100" dirty="0">
                <a:solidFill>
                  <a:schemeClr val="dk1"/>
                </a:solidFill>
                <a:latin typeface="Roboto Condensed Light"/>
                <a:ea typeface="Roboto Condensed Light"/>
                <a:sym typeface="Roboto Condensed Light"/>
              </a:rPr>
              <a:t>requeridos para la base de datos</a:t>
            </a:r>
          </a:p>
        </p:txBody>
      </p:sp>
      <p:sp>
        <p:nvSpPr>
          <p:cNvPr id="84" name="Google Shape;143;p29">
            <a:extLst>
              <a:ext uri="{FF2B5EF4-FFF2-40B4-BE49-F238E27FC236}">
                <a16:creationId xmlns:a16="http://schemas.microsoft.com/office/drawing/2014/main" id="{D71CE3CA-3B6B-0D43-A5F3-D2D88007CDD6}"/>
              </a:ext>
            </a:extLst>
          </p:cNvPr>
          <p:cNvSpPr txBox="1">
            <a:spLocks/>
          </p:cNvSpPr>
          <p:nvPr/>
        </p:nvSpPr>
        <p:spPr>
          <a:xfrm>
            <a:off x="4572000" y="819941"/>
            <a:ext cx="4351065" cy="25895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Bef>
                <a:spcPts val="1600"/>
              </a:spcBef>
              <a:spcAft>
                <a:spcPts val="1600"/>
              </a:spcAft>
              <a:buClr>
                <a:schemeClr val="tx1"/>
              </a:buClr>
              <a:buFont typeface="+mj-lt"/>
              <a:buAutoNum type="arabicPeriod" startAt="5"/>
            </a:pPr>
            <a:r>
              <a:rPr lang="es-PA" sz="1100" dirty="0">
                <a:solidFill>
                  <a:schemeClr val="dk1"/>
                </a:solidFill>
                <a:latin typeface="Roboto Condensed Light"/>
                <a:ea typeface="Roboto Condensed Light"/>
                <a:sym typeface="Roboto Condensed Light"/>
              </a:rPr>
              <a:t>Seleccionen </a:t>
            </a:r>
            <a:r>
              <a:rPr lang="es-PA" sz="1100" dirty="0">
                <a:solidFill>
                  <a:schemeClr val="accent1">
                    <a:lumMod val="90000"/>
                  </a:schemeClr>
                </a:solidFill>
                <a:latin typeface="Roboto Condensed Light"/>
                <a:ea typeface="Roboto Condensed Light"/>
                <a:sym typeface="Roboto Condensed Light"/>
              </a:rPr>
              <a:t>Managed disk </a:t>
            </a:r>
            <a:r>
              <a:rPr lang="es-PA" sz="1100" dirty="0">
                <a:solidFill>
                  <a:schemeClr val="dk1"/>
                </a:solidFill>
                <a:latin typeface="Roboto Condensed Light"/>
                <a:ea typeface="Roboto Condensed Light"/>
                <a:sym typeface="Roboto Condensed Light"/>
              </a:rPr>
              <a:t>ya sean premium o estándar basado en los IOPS y requerimientos de throughput</a:t>
            </a:r>
          </a:p>
          <a:p>
            <a:pPr marL="342900" indent="-342900">
              <a:spcBef>
                <a:spcPts val="1600"/>
              </a:spcBef>
              <a:spcAft>
                <a:spcPts val="1600"/>
              </a:spcAft>
              <a:buClr>
                <a:schemeClr val="tx1"/>
              </a:buClr>
              <a:buFont typeface="+mj-lt"/>
              <a:buAutoNum type="arabicPeriod" startAt="5"/>
            </a:pPr>
            <a:r>
              <a:rPr lang="es-PA" sz="1100" dirty="0">
                <a:solidFill>
                  <a:schemeClr val="dk1"/>
                </a:solidFill>
                <a:latin typeface="Roboto Condensed Light"/>
                <a:ea typeface="Roboto Condensed Light"/>
                <a:sym typeface="Roboto Condensed Light"/>
              </a:rPr>
              <a:t>Utilicen </a:t>
            </a:r>
            <a:r>
              <a:rPr lang="es-PA" sz="1100" dirty="0">
                <a:solidFill>
                  <a:schemeClr val="accent1">
                    <a:lumMod val="90000"/>
                  </a:schemeClr>
                </a:solidFill>
                <a:latin typeface="Roboto Condensed Light"/>
                <a:ea typeface="Roboto Condensed Light"/>
                <a:sym typeface="Roboto Condensed Light"/>
              </a:rPr>
              <a:t>Premium Storage </a:t>
            </a:r>
            <a:r>
              <a:rPr lang="es-PA" sz="1100" dirty="0">
                <a:solidFill>
                  <a:schemeClr val="dk1"/>
                </a:solidFill>
                <a:latin typeface="Roboto Condensed Light"/>
                <a:ea typeface="Roboto Condensed Light"/>
                <a:sym typeface="Roboto Condensed Light"/>
              </a:rPr>
              <a:t>para las bases de datos de SAP</a:t>
            </a:r>
          </a:p>
          <a:p>
            <a:pPr marL="342900" indent="-342900">
              <a:spcBef>
                <a:spcPts val="1600"/>
              </a:spcBef>
              <a:spcAft>
                <a:spcPts val="1600"/>
              </a:spcAft>
              <a:buClr>
                <a:schemeClr val="tx1"/>
              </a:buClr>
              <a:buFont typeface="+mj-lt"/>
              <a:buAutoNum type="arabicPeriod" startAt="5"/>
            </a:pPr>
            <a:r>
              <a:rPr lang="es-PA" sz="1100" dirty="0">
                <a:solidFill>
                  <a:schemeClr val="dk1"/>
                </a:solidFill>
                <a:latin typeface="Roboto Condensed Light"/>
                <a:ea typeface="Roboto Condensed Light"/>
                <a:sym typeface="Roboto Condensed Light"/>
              </a:rPr>
              <a:t>Para los servidores de Base de Datos utilicen Windows Storage Space o Linux-LVM para hacer </a:t>
            </a:r>
            <a:r>
              <a:rPr lang="es-PA" sz="1100" dirty="0">
                <a:solidFill>
                  <a:schemeClr val="accent1">
                    <a:lumMod val="90000"/>
                  </a:schemeClr>
                </a:solidFill>
                <a:latin typeface="Roboto Condensed Light"/>
                <a:ea typeface="Roboto Condensed Light"/>
                <a:sym typeface="Roboto Condensed Light"/>
              </a:rPr>
              <a:t>stripe</a:t>
            </a:r>
            <a:r>
              <a:rPr lang="es-PA" sz="1100" dirty="0">
                <a:solidFill>
                  <a:schemeClr val="dk1"/>
                </a:solidFill>
                <a:latin typeface="Roboto Condensed Light"/>
                <a:ea typeface="Roboto Condensed Light"/>
                <a:sym typeface="Roboto Condensed Light"/>
              </a:rPr>
              <a:t> de varios discos y </a:t>
            </a:r>
            <a:r>
              <a:rPr lang="es-PA" sz="1100" dirty="0">
                <a:solidFill>
                  <a:schemeClr val="accent1">
                    <a:lumMod val="90000"/>
                  </a:schemeClr>
                </a:solidFill>
                <a:latin typeface="Roboto Condensed Light"/>
                <a:ea typeface="Roboto Condensed Light"/>
                <a:sym typeface="Roboto Condensed Light"/>
              </a:rPr>
              <a:t>adicionar IOPS y throughput </a:t>
            </a:r>
            <a:r>
              <a:rPr lang="es-PA" sz="1100" dirty="0">
                <a:solidFill>
                  <a:schemeClr val="dk1"/>
                </a:solidFill>
                <a:latin typeface="Roboto Condensed Light"/>
                <a:ea typeface="Roboto Condensed Light"/>
                <a:sym typeface="Roboto Condensed Light"/>
              </a:rPr>
              <a:t>a la configuración.  Prefieran </a:t>
            </a:r>
            <a:r>
              <a:rPr lang="es-PA" sz="1100" dirty="0">
                <a:solidFill>
                  <a:schemeClr val="accent1">
                    <a:lumMod val="90000"/>
                  </a:schemeClr>
                </a:solidFill>
                <a:latin typeface="Roboto Condensed Light"/>
                <a:ea typeface="Roboto Condensed Light"/>
                <a:sym typeface="Roboto Condensed Light"/>
              </a:rPr>
              <a:t>varios discos pequeños </a:t>
            </a:r>
            <a:r>
              <a:rPr lang="es-PA" sz="1100" dirty="0">
                <a:solidFill>
                  <a:schemeClr val="dk1"/>
                </a:solidFill>
                <a:latin typeface="Roboto Condensed Light"/>
                <a:ea typeface="Roboto Condensed Light"/>
                <a:sym typeface="Roboto Condensed Light"/>
              </a:rPr>
              <a:t>sobre </a:t>
            </a:r>
            <a:r>
              <a:rPr lang="es-PA" sz="1100" dirty="0">
                <a:solidFill>
                  <a:schemeClr val="accent1">
                    <a:lumMod val="90000"/>
                  </a:schemeClr>
                </a:solidFill>
                <a:latin typeface="Roboto Condensed Light"/>
                <a:ea typeface="Roboto Condensed Light"/>
                <a:sym typeface="Roboto Condensed Light"/>
              </a:rPr>
              <a:t>un solo disco grande.</a:t>
            </a:r>
          </a:p>
          <a:p>
            <a:pPr marL="342900" indent="-342900">
              <a:spcBef>
                <a:spcPts val="1600"/>
              </a:spcBef>
              <a:spcAft>
                <a:spcPts val="1600"/>
              </a:spcAft>
              <a:buClr>
                <a:schemeClr val="tx1"/>
              </a:buClr>
              <a:buFont typeface="+mj-lt"/>
              <a:buAutoNum type="arabicPeriod" startAt="5"/>
            </a:pPr>
            <a:r>
              <a:rPr lang="es-PA" sz="1100" dirty="0">
                <a:solidFill>
                  <a:schemeClr val="tx1"/>
                </a:solidFill>
                <a:latin typeface="Roboto Condensed Light"/>
                <a:ea typeface="Roboto Condensed Light"/>
                <a:sym typeface="Roboto Condensed Light"/>
              </a:rPr>
              <a:t>SAP Application Servers usualmente son desplegados con Standard Storage en varias VMS, sin embargo también pueden ser desplegados en una sola VM utilizando discos Premium (P4 o P6) para beneficiarse del </a:t>
            </a:r>
            <a:r>
              <a:rPr lang="es-PA" sz="1100" dirty="0">
                <a:solidFill>
                  <a:schemeClr val="accent1"/>
                </a:solidFill>
                <a:latin typeface="Roboto Condensed Light"/>
                <a:ea typeface="Roboto Condensed Light"/>
                <a:sym typeface="Roboto Condensed Light"/>
              </a:rPr>
              <a:t>SLA de Single instance</a:t>
            </a:r>
          </a:p>
        </p:txBody>
      </p:sp>
      <p:grpSp>
        <p:nvGrpSpPr>
          <p:cNvPr id="85" name="Google Shape;8112;p66">
            <a:extLst>
              <a:ext uri="{FF2B5EF4-FFF2-40B4-BE49-F238E27FC236}">
                <a16:creationId xmlns:a16="http://schemas.microsoft.com/office/drawing/2014/main" id="{04D3B648-564A-9141-A40B-92B8E167435A}"/>
              </a:ext>
            </a:extLst>
          </p:cNvPr>
          <p:cNvGrpSpPr/>
          <p:nvPr/>
        </p:nvGrpSpPr>
        <p:grpSpPr>
          <a:xfrm>
            <a:off x="8214595" y="1713506"/>
            <a:ext cx="658565" cy="658854"/>
            <a:chOff x="-3852025" y="2764950"/>
            <a:chExt cx="291450" cy="293000"/>
          </a:xfrm>
          <a:solidFill>
            <a:schemeClr val="tx1"/>
          </a:solidFill>
        </p:grpSpPr>
        <p:sp>
          <p:nvSpPr>
            <p:cNvPr id="86" name="Google Shape;8113;p66">
              <a:extLst>
                <a:ext uri="{FF2B5EF4-FFF2-40B4-BE49-F238E27FC236}">
                  <a16:creationId xmlns:a16="http://schemas.microsoft.com/office/drawing/2014/main" id="{E376F8C8-D536-7F4D-8A81-E1B0995561EB}"/>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7" name="Google Shape;8114;p66">
              <a:extLst>
                <a:ext uri="{FF2B5EF4-FFF2-40B4-BE49-F238E27FC236}">
                  <a16:creationId xmlns:a16="http://schemas.microsoft.com/office/drawing/2014/main" id="{1666C550-C167-D24E-B154-10B22FC7A53E}"/>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Tree>
    <p:extLst>
      <p:ext uri="{BB962C8B-B14F-4D97-AF65-F5344CB8AC3E}">
        <p14:creationId xmlns:p14="http://schemas.microsoft.com/office/powerpoint/2010/main" val="279148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100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nodeType="withEffect">
                                  <p:stCondLst>
                                    <p:cond delay="110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nodeType="withEffect">
                                  <p:stCondLst>
                                    <p:cond delay="90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400"/>
                                        <p:tgtEl>
                                          <p:spTgt spid="72"/>
                                        </p:tgtEl>
                                      </p:cBhvr>
                                    </p:animEffect>
                                  </p:childTnLst>
                                </p:cTn>
                              </p:par>
                              <p:par>
                                <p:cTn id="17" presetID="64" presetClass="path" presetSubtype="0" decel="100000" fill="hold" nodeType="withEffect">
                                  <p:stCondLst>
                                    <p:cond delay="600"/>
                                  </p:stCondLst>
                                  <p:childTnLst>
                                    <p:animMotion origin="layout" path="M -1.77942E-6 2.02451E-6 L -1.77942E-6 -0.10327 " pathEditMode="relative" rAng="0" ptsTypes="AA">
                                      <p:cBhvr>
                                        <p:cTn id="18" dur="700" spd="-100000" fill="hold"/>
                                        <p:tgtEl>
                                          <p:spTgt spid="72"/>
                                        </p:tgtEl>
                                        <p:attrNameLst>
                                          <p:attrName>ppt_x</p:attrName>
                                          <p:attrName>ppt_y</p:attrName>
                                        </p:attrNameLst>
                                      </p:cBhvr>
                                      <p:rCtr x="0" y="-5175"/>
                                    </p:animMotion>
                                  </p:childTnLst>
                                </p:cTn>
                              </p:par>
                              <p:par>
                                <p:cTn id="19" presetID="10" presetClass="entr" presetSubtype="0" fill="hold" nodeType="withEffect">
                                  <p:stCondLst>
                                    <p:cond delay="10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400"/>
                                        <p:tgtEl>
                                          <p:spTgt spid="75"/>
                                        </p:tgtEl>
                                      </p:cBhvr>
                                    </p:animEffect>
                                  </p:childTnLst>
                                </p:cTn>
                              </p:par>
                              <p:par>
                                <p:cTn id="22" presetID="64" presetClass="path" presetSubtype="0" decel="100000" fill="hold" nodeType="withEffect">
                                  <p:stCondLst>
                                    <p:cond delay="700"/>
                                  </p:stCondLst>
                                  <p:childTnLst>
                                    <p:animMotion origin="layout" path="M -1.77942E-6 2.02451E-6 L -1.77942E-6 -0.10327 " pathEditMode="relative" rAng="0" ptsTypes="AA">
                                      <p:cBhvr>
                                        <p:cTn id="23" dur="700" spd="-100000" fill="hold"/>
                                        <p:tgtEl>
                                          <p:spTgt spid="75"/>
                                        </p:tgtEl>
                                        <p:attrNameLst>
                                          <p:attrName>ppt_x</p:attrName>
                                          <p:attrName>ppt_y</p:attrName>
                                        </p:attrNameLst>
                                      </p:cBhvr>
                                      <p:rCtr x="0" y="-5175"/>
                                    </p:animMotion>
                                  </p:childTnLst>
                                </p:cTn>
                              </p:par>
                              <p:par>
                                <p:cTn id="24" presetID="10" presetClass="entr" presetSubtype="0" fill="hold" nodeType="withEffect">
                                  <p:stCondLst>
                                    <p:cond delay="110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400"/>
                                        <p:tgtEl>
                                          <p:spTgt spid="78"/>
                                        </p:tgtEl>
                                      </p:cBhvr>
                                    </p:animEffect>
                                  </p:childTnLst>
                                </p:cTn>
                              </p:par>
                              <p:par>
                                <p:cTn id="27" presetID="64" presetClass="path" presetSubtype="0" decel="100000" fill="hold" nodeType="withEffect">
                                  <p:stCondLst>
                                    <p:cond delay="800"/>
                                  </p:stCondLst>
                                  <p:childTnLst>
                                    <p:animMotion origin="layout" path="M 5.99949E-7 4.64367E-6 L 5.99949E-7 -0.10327 " pathEditMode="relative" rAng="0" ptsTypes="AA">
                                      <p:cBhvr>
                                        <p:cTn id="28" dur="700" spd="-100000" fill="hold"/>
                                        <p:tgtEl>
                                          <p:spTgt spid="78"/>
                                        </p:tgtEl>
                                        <p:attrNameLst>
                                          <p:attrName>ppt_x</p:attrName>
                                          <p:attrName>ppt_y</p:attrName>
                                        </p:attrNameLst>
                                      </p:cBhvr>
                                      <p:rCtr x="0" y="-51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76F588-B965-2448-BC76-917F1F3DE4A7}"/>
              </a:ext>
            </a:extLst>
          </p:cNvPr>
          <p:cNvSpPr>
            <a:spLocks noGrp="1"/>
          </p:cNvSpPr>
          <p:nvPr>
            <p:ph type="ctrTitle"/>
          </p:nvPr>
        </p:nvSpPr>
        <p:spPr/>
        <p:txBody>
          <a:bodyPr/>
          <a:lstStyle/>
          <a:p>
            <a:r>
              <a:rPr lang="es-ES_tradnl" dirty="0"/>
              <a:t>Otros Tipos de Almacenamientos a utilizar en ambientes SAP</a:t>
            </a:r>
          </a:p>
        </p:txBody>
      </p:sp>
      <p:pic>
        <p:nvPicPr>
          <p:cNvPr id="4" name="Imagen 3" descr="Captura de pantalla de un celular&#10;&#10;Descripción generada automáticamente">
            <a:extLst>
              <a:ext uri="{FF2B5EF4-FFF2-40B4-BE49-F238E27FC236}">
                <a16:creationId xmlns:a16="http://schemas.microsoft.com/office/drawing/2014/main" id="{E2015398-2CBA-974F-B897-A55BB1B5954F}"/>
              </a:ext>
            </a:extLst>
          </p:cNvPr>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a:ext>
            </a:extLst>
          </a:blip>
          <a:stretch>
            <a:fillRect/>
          </a:stretch>
        </p:blipFill>
        <p:spPr>
          <a:xfrm>
            <a:off x="1913370" y="1427480"/>
            <a:ext cx="5426663" cy="3629660"/>
          </a:xfrm>
          <a:prstGeom prst="rect">
            <a:avLst/>
          </a:prstGeom>
        </p:spPr>
      </p:pic>
    </p:spTree>
    <p:extLst>
      <p:ext uri="{BB962C8B-B14F-4D97-AF65-F5344CB8AC3E}">
        <p14:creationId xmlns:p14="http://schemas.microsoft.com/office/powerpoint/2010/main" val="3489835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_tradnl"/>
              <a:t>Respaldos</a:t>
            </a:r>
          </a:p>
        </p:txBody>
      </p:sp>
      <p:sp>
        <p:nvSpPr>
          <p:cNvPr id="398" name="Google Shape;398;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_tradnl" dirty="0"/>
              <a:t>04</a:t>
            </a:r>
          </a:p>
        </p:txBody>
      </p:sp>
      <p:cxnSp>
        <p:nvCxnSpPr>
          <p:cNvPr id="399" name="Google Shape;399;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400" name="Google Shape;400;p43"/>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a:t>Como mantener mis datos seguros de ambientes SAP en Azure</a:t>
            </a:r>
          </a:p>
        </p:txBody>
      </p:sp>
    </p:spTree>
    <p:extLst>
      <p:ext uri="{BB962C8B-B14F-4D97-AF65-F5344CB8AC3E}">
        <p14:creationId xmlns:p14="http://schemas.microsoft.com/office/powerpoint/2010/main" val="2000346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968742-5189-2F4E-82A8-44D7720A1E17}"/>
              </a:ext>
            </a:extLst>
          </p:cNvPr>
          <p:cNvSpPr>
            <a:spLocks noGrp="1"/>
          </p:cNvSpPr>
          <p:nvPr>
            <p:ph type="ctrTitle"/>
          </p:nvPr>
        </p:nvSpPr>
        <p:spPr/>
        <p:txBody>
          <a:bodyPr/>
          <a:lstStyle/>
          <a:p>
            <a:r>
              <a:rPr lang="es-ES_tradnl"/>
              <a:t>Azure HANA </a:t>
            </a:r>
            <a:r>
              <a:rPr lang="es-ES_tradnl" err="1"/>
              <a:t>Backup</a:t>
            </a:r>
            <a:endParaRPr lang="es-ES_tradnl"/>
          </a:p>
        </p:txBody>
      </p:sp>
      <p:pic>
        <p:nvPicPr>
          <p:cNvPr id="7" name="Imagen 6" descr="Imagen que contiene texto, mapa&#10;&#10;Descripción generada automáticamente">
            <a:extLst>
              <a:ext uri="{FF2B5EF4-FFF2-40B4-BE49-F238E27FC236}">
                <a16:creationId xmlns:a16="http://schemas.microsoft.com/office/drawing/2014/main" id="{57752B90-FC81-8948-A469-BD83141366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135" y="882224"/>
            <a:ext cx="5181643" cy="3379052"/>
          </a:xfrm>
          <a:prstGeom prst="rect">
            <a:avLst/>
          </a:prstGeom>
        </p:spPr>
      </p:pic>
      <p:sp>
        <p:nvSpPr>
          <p:cNvPr id="8" name="Google Shape;143;p29">
            <a:extLst>
              <a:ext uri="{FF2B5EF4-FFF2-40B4-BE49-F238E27FC236}">
                <a16:creationId xmlns:a16="http://schemas.microsoft.com/office/drawing/2014/main" id="{6D0F3378-E171-424C-8A75-BD1156BE4D51}"/>
              </a:ext>
            </a:extLst>
          </p:cNvPr>
          <p:cNvSpPr txBox="1">
            <a:spLocks/>
          </p:cNvSpPr>
          <p:nvPr/>
        </p:nvSpPr>
        <p:spPr>
          <a:xfrm>
            <a:off x="5441595" y="869880"/>
            <a:ext cx="3442453" cy="42101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tx1"/>
              </a:buClr>
            </a:pPr>
            <a:r>
              <a:rPr lang="es-PA">
                <a:solidFill>
                  <a:schemeClr val="accent1"/>
                </a:solidFill>
              </a:rPr>
              <a:t>HANA</a:t>
            </a:r>
          </a:p>
          <a:p>
            <a:pPr marL="285750" indent="-285750">
              <a:buClr>
                <a:schemeClr val="tx1"/>
              </a:buClr>
              <a:buFont typeface="Arial" panose="020B0604020202020204" pitchFamily="34" charset="0"/>
              <a:buChar char="•"/>
            </a:pPr>
            <a:r>
              <a:rPr lang="es-PA">
                <a:solidFill>
                  <a:schemeClr val="dk1"/>
                </a:solidFill>
              </a:rPr>
              <a:t>Utilizar Database backups (full, incremental o diferencial)</a:t>
            </a:r>
          </a:p>
          <a:p>
            <a:pPr marL="285750" indent="-285750">
              <a:buClr>
                <a:schemeClr val="tx1"/>
              </a:buClr>
              <a:buFont typeface="Arial" panose="020B0604020202020204" pitchFamily="34" charset="0"/>
              <a:buChar char="•"/>
            </a:pPr>
            <a:r>
              <a:rPr lang="es-PA">
                <a:solidFill>
                  <a:schemeClr val="dk1"/>
                </a:solidFill>
              </a:rPr>
              <a:t>Backup de Trasancciones</a:t>
            </a:r>
          </a:p>
          <a:p>
            <a:pPr>
              <a:buClr>
                <a:schemeClr val="tx1"/>
              </a:buClr>
            </a:pPr>
            <a:endParaRPr lang="es-PA">
              <a:solidFill>
                <a:schemeClr val="dk1"/>
              </a:solidFill>
            </a:endParaRPr>
          </a:p>
          <a:p>
            <a:pPr>
              <a:buClr>
                <a:schemeClr val="tx1"/>
              </a:buClr>
            </a:pPr>
            <a:r>
              <a:rPr lang="es-PA">
                <a:solidFill>
                  <a:schemeClr val="accent1"/>
                </a:solidFill>
              </a:rPr>
              <a:t>Opciones </a:t>
            </a:r>
          </a:p>
          <a:p>
            <a:pPr marL="285750" indent="-285750">
              <a:buClr>
                <a:schemeClr val="tx1"/>
              </a:buClr>
              <a:buFont typeface="Arial" panose="020B0604020202020204" pitchFamily="34" charset="0"/>
              <a:buChar char="•"/>
            </a:pPr>
            <a:r>
              <a:rPr lang="es-PA">
                <a:solidFill>
                  <a:schemeClr val="dk1"/>
                </a:solidFill>
              </a:rPr>
              <a:t>Backup nativo de Azure para VMs de Appl.</a:t>
            </a:r>
          </a:p>
          <a:p>
            <a:pPr marL="285750" indent="-285750">
              <a:buClr>
                <a:schemeClr val="tx1"/>
              </a:buClr>
              <a:buFont typeface="Arial" panose="020B0604020202020204" pitchFamily="34" charset="0"/>
              <a:buChar char="•"/>
            </a:pPr>
            <a:r>
              <a:rPr lang="es-PA">
                <a:solidFill>
                  <a:schemeClr val="dk1"/>
                </a:solidFill>
              </a:rPr>
              <a:t>Backup de base de datos hacia un filesystem o directorio alterno en discos estandar o en Azure files o en Blob Storage.</a:t>
            </a:r>
          </a:p>
        </p:txBody>
      </p:sp>
    </p:spTree>
    <p:extLst>
      <p:ext uri="{BB962C8B-B14F-4D97-AF65-F5344CB8AC3E}">
        <p14:creationId xmlns:p14="http://schemas.microsoft.com/office/powerpoint/2010/main" val="3582654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6"/>
          <p:cNvSpPr txBox="1">
            <a:spLocks noGrp="1"/>
          </p:cNvSpPr>
          <p:nvPr>
            <p:ph type="ctrTitle"/>
          </p:nvPr>
        </p:nvSpPr>
        <p:spPr>
          <a:xfrm flipH="1">
            <a:off x="2260327" y="2193805"/>
            <a:ext cx="6289305"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_tradnl"/>
              <a:t>Optimización de los Costos</a:t>
            </a:r>
          </a:p>
        </p:txBody>
      </p:sp>
      <p:sp>
        <p:nvSpPr>
          <p:cNvPr id="437" name="Google Shape;437;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_tradnl"/>
              <a:t>05</a:t>
            </a:r>
          </a:p>
        </p:txBody>
      </p:sp>
      <p:cxnSp>
        <p:nvCxnSpPr>
          <p:cNvPr id="438" name="Google Shape;438;p46"/>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
        <p:nvSpPr>
          <p:cNvPr id="439" name="Google Shape;439;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a:t>Tips para optimizar costos en la infraestructura de SAP en Azure </a:t>
            </a:r>
          </a:p>
        </p:txBody>
      </p:sp>
    </p:spTree>
    <p:extLst>
      <p:ext uri="{BB962C8B-B14F-4D97-AF65-F5344CB8AC3E}">
        <p14:creationId xmlns:p14="http://schemas.microsoft.com/office/powerpoint/2010/main" val="2686933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5A9A"/>
        </a:solidFill>
        <a:effectLst/>
      </p:bgPr>
    </p:bg>
    <p:spTree>
      <p:nvGrpSpPr>
        <p:cNvPr id="1" name=""/>
        <p:cNvGrpSpPr/>
        <p:nvPr/>
      </p:nvGrpSpPr>
      <p:grpSpPr>
        <a:xfrm>
          <a:off x="0" y="0"/>
          <a:ext cx="0" cy="0"/>
          <a:chOff x="0" y="0"/>
          <a:chExt cx="0" cy="0"/>
        </a:xfrm>
      </p:grpSpPr>
      <p:pic>
        <p:nvPicPr>
          <p:cNvPr id="6" name="Imagen 5" descr="Imagen que contiene flor&#10;&#10;Descripción generada automáticamente">
            <a:extLst>
              <a:ext uri="{FF2B5EF4-FFF2-40B4-BE49-F238E27FC236}">
                <a16:creationId xmlns:a16="http://schemas.microsoft.com/office/drawing/2014/main" id="{839B732C-A5A7-9A44-A270-CA24B81778F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28750" y="-1419"/>
            <a:ext cx="7715250" cy="5143500"/>
          </a:xfrm>
          <a:prstGeom prst="rect">
            <a:avLst/>
          </a:prstGeom>
        </p:spPr>
      </p:pic>
      <p:sp>
        <p:nvSpPr>
          <p:cNvPr id="7" name="CuadroTexto 6">
            <a:extLst>
              <a:ext uri="{FF2B5EF4-FFF2-40B4-BE49-F238E27FC236}">
                <a16:creationId xmlns:a16="http://schemas.microsoft.com/office/drawing/2014/main" id="{6678BB46-2C11-E948-A2FD-A59927B89D4B}"/>
              </a:ext>
            </a:extLst>
          </p:cNvPr>
          <p:cNvSpPr txBox="1"/>
          <p:nvPr/>
        </p:nvSpPr>
        <p:spPr>
          <a:xfrm>
            <a:off x="126724" y="81997"/>
            <a:ext cx="3175553" cy="1859483"/>
          </a:xfrm>
          <a:prstGeom prst="rect">
            <a:avLst/>
          </a:prstGeom>
          <a:noFill/>
        </p:spPr>
        <p:txBody>
          <a:bodyPr wrap="square" lIns="137160" tIns="109728" rIns="137160" bIns="109728" rtlCol="0">
            <a:spAutoFit/>
          </a:bodyPr>
          <a:lstStyle/>
          <a:p>
            <a:pPr>
              <a:lnSpc>
                <a:spcPct val="90000"/>
              </a:lnSpc>
              <a:spcAft>
                <a:spcPts val="450"/>
              </a:spcAft>
            </a:pPr>
            <a:r>
              <a:rPr lang="es-ES_tradnl" sz="3600" b="1" dirty="0">
                <a:solidFill>
                  <a:schemeClr val="tx1"/>
                </a:solidFill>
                <a:latin typeface="Bradley Hand ITC" panose="03070402050302030203" pitchFamily="66" charset="77"/>
                <a:cs typeface="Blackadder ITC" panose="020F0502020204030204" pitchFamily="34" charset="0"/>
              </a:rPr>
              <a:t>#StayHome</a:t>
            </a:r>
          </a:p>
          <a:p>
            <a:pPr>
              <a:lnSpc>
                <a:spcPct val="90000"/>
              </a:lnSpc>
              <a:spcAft>
                <a:spcPts val="450"/>
              </a:spcAft>
            </a:pPr>
            <a:r>
              <a:rPr lang="es-ES_tradnl" sz="3600" b="1" dirty="0">
                <a:solidFill>
                  <a:schemeClr val="tx1"/>
                </a:solidFill>
                <a:latin typeface="Bradley Hand ITC" panose="03070402050302030203" pitchFamily="66" charset="77"/>
                <a:cs typeface="Blackadder ITC" panose="020F0502020204030204" pitchFamily="34" charset="0"/>
              </a:rPr>
              <a:t>#StaySafe</a:t>
            </a:r>
          </a:p>
          <a:p>
            <a:pPr>
              <a:lnSpc>
                <a:spcPct val="90000"/>
              </a:lnSpc>
              <a:spcAft>
                <a:spcPts val="450"/>
              </a:spcAft>
            </a:pPr>
            <a:r>
              <a:rPr lang="es-ES_tradnl" sz="3600" b="1" dirty="0">
                <a:solidFill>
                  <a:schemeClr val="tx1"/>
                </a:solidFill>
                <a:latin typeface="Bradley Hand ITC" panose="03070402050302030203" pitchFamily="66" charset="77"/>
                <a:cs typeface="Blackadder ITC" panose="020F0502020204030204" pitchFamily="34" charset="0"/>
              </a:rPr>
              <a:t>#StayPositive</a:t>
            </a:r>
          </a:p>
        </p:txBody>
      </p:sp>
      <p:pic>
        <p:nvPicPr>
          <p:cNvPr id="10" name="Imagen 9" descr="Imagen que contiene dibujo, señal&#10;&#10;Descripción generada automáticamente">
            <a:extLst>
              <a:ext uri="{FF2B5EF4-FFF2-40B4-BE49-F238E27FC236}">
                <a16:creationId xmlns:a16="http://schemas.microsoft.com/office/drawing/2014/main" id="{649C4A01-0750-6D43-9B4B-B2E5D79C44F5}"/>
              </a:ext>
            </a:extLst>
          </p:cNvPr>
          <p:cNvPicPr>
            <a:picLocks noChangeAspect="1"/>
          </p:cNvPicPr>
          <p:nvPr/>
        </p:nvPicPr>
        <p:blipFill>
          <a:blip r:embed="rId3" cstate="screen">
            <a:clrChange>
              <a:clrFrom>
                <a:srgbClr val="0F437F"/>
              </a:clrFrom>
              <a:clrTo>
                <a:srgbClr val="0F437F">
                  <a:alpha val="0"/>
                </a:srgbClr>
              </a:clrTo>
            </a:clrChange>
            <a:extLst>
              <a:ext uri="{28A0092B-C50C-407E-A947-70E740481C1C}">
                <a14:useLocalDpi xmlns:a14="http://schemas.microsoft.com/office/drawing/2010/main"/>
              </a:ext>
            </a:extLst>
          </a:blip>
          <a:stretch>
            <a:fillRect/>
          </a:stretch>
        </p:blipFill>
        <p:spPr>
          <a:xfrm>
            <a:off x="-54945" y="3255841"/>
            <a:ext cx="3281978" cy="1846660"/>
          </a:xfrm>
          <a:prstGeom prst="rect">
            <a:avLst/>
          </a:prstGeom>
        </p:spPr>
      </p:pic>
      <p:sp>
        <p:nvSpPr>
          <p:cNvPr id="11" name="CuadroTexto 10">
            <a:extLst>
              <a:ext uri="{FF2B5EF4-FFF2-40B4-BE49-F238E27FC236}">
                <a16:creationId xmlns:a16="http://schemas.microsoft.com/office/drawing/2014/main" id="{E8796584-7B25-D64C-9E3F-9267C46CC1BF}"/>
              </a:ext>
            </a:extLst>
          </p:cNvPr>
          <p:cNvSpPr txBox="1"/>
          <p:nvPr/>
        </p:nvSpPr>
        <p:spPr>
          <a:xfrm>
            <a:off x="1651881" y="3343302"/>
            <a:ext cx="2140676" cy="1724575"/>
          </a:xfrm>
          <a:prstGeom prst="rect">
            <a:avLst/>
          </a:prstGeom>
          <a:solidFill>
            <a:srgbClr val="115A9A"/>
          </a:solidFill>
        </p:spPr>
        <p:txBody>
          <a:bodyPr wrap="square" lIns="137160" tIns="109728" rIns="137160" bIns="109728" rtlCol="0">
            <a:spAutoFit/>
          </a:bodyPr>
          <a:lstStyle/>
          <a:p>
            <a:pPr>
              <a:lnSpc>
                <a:spcPct val="90000"/>
              </a:lnSpc>
              <a:spcAft>
                <a:spcPts val="450"/>
              </a:spcAft>
            </a:pPr>
            <a:endParaRPr lang="es-ES_tradnl" sz="1800" dirty="0">
              <a:gradFill>
                <a:gsLst>
                  <a:gs pos="2917">
                    <a:schemeClr val="tx1"/>
                  </a:gs>
                  <a:gs pos="30000">
                    <a:schemeClr val="tx1"/>
                  </a:gs>
                </a:gsLst>
                <a:lin ang="5400000" scaled="0"/>
              </a:gradFill>
            </a:endParaRPr>
          </a:p>
          <a:p>
            <a:pPr>
              <a:lnSpc>
                <a:spcPct val="90000"/>
              </a:lnSpc>
              <a:spcAft>
                <a:spcPts val="450"/>
              </a:spcAft>
            </a:pPr>
            <a:endParaRPr lang="es-ES_tradnl" sz="1800" dirty="0">
              <a:gradFill>
                <a:gsLst>
                  <a:gs pos="2917">
                    <a:schemeClr val="tx1"/>
                  </a:gs>
                  <a:gs pos="30000">
                    <a:schemeClr val="tx1"/>
                  </a:gs>
                </a:gsLst>
                <a:lin ang="5400000" scaled="0"/>
              </a:gradFill>
            </a:endParaRPr>
          </a:p>
          <a:p>
            <a:pPr>
              <a:lnSpc>
                <a:spcPct val="90000"/>
              </a:lnSpc>
              <a:spcAft>
                <a:spcPts val="450"/>
              </a:spcAft>
            </a:pPr>
            <a:endParaRPr lang="es-ES_tradnl" sz="1800" dirty="0">
              <a:gradFill>
                <a:gsLst>
                  <a:gs pos="2917">
                    <a:schemeClr val="tx1"/>
                  </a:gs>
                  <a:gs pos="30000">
                    <a:schemeClr val="tx1"/>
                  </a:gs>
                </a:gsLst>
                <a:lin ang="5400000" scaled="0"/>
              </a:gradFill>
            </a:endParaRPr>
          </a:p>
          <a:p>
            <a:pPr>
              <a:lnSpc>
                <a:spcPct val="90000"/>
              </a:lnSpc>
              <a:spcAft>
                <a:spcPts val="450"/>
              </a:spcAft>
            </a:pPr>
            <a:endParaRPr lang="es-ES_tradnl" sz="1800" dirty="0">
              <a:gradFill>
                <a:gsLst>
                  <a:gs pos="2917">
                    <a:schemeClr val="tx1"/>
                  </a:gs>
                  <a:gs pos="30000">
                    <a:schemeClr val="tx1"/>
                  </a:gs>
                </a:gsLst>
                <a:lin ang="5400000" scaled="0"/>
              </a:gradFill>
            </a:endParaRPr>
          </a:p>
          <a:p>
            <a:pPr>
              <a:lnSpc>
                <a:spcPct val="90000"/>
              </a:lnSpc>
              <a:spcAft>
                <a:spcPts val="450"/>
              </a:spcAft>
            </a:pPr>
            <a:endParaRPr lang="es-ES_tradnl"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106378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a:t>Algunos consejos para optimizar costos</a:t>
            </a:r>
          </a:p>
        </p:txBody>
      </p:sp>
      <p:sp>
        <p:nvSpPr>
          <p:cNvPr id="445" name="Google Shape;445;p47"/>
          <p:cNvSpPr/>
          <p:nvPr/>
        </p:nvSpPr>
        <p:spPr>
          <a:xfrm>
            <a:off x="1148819" y="3211494"/>
            <a:ext cx="782515" cy="79261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p>
        </p:txBody>
      </p:sp>
      <p:cxnSp>
        <p:nvCxnSpPr>
          <p:cNvPr id="446" name="Google Shape;446;p47"/>
          <p:cNvCxnSpPr>
            <a:stCxn id="447" idx="3"/>
          </p:cNvCxnSpPr>
          <p:nvPr/>
        </p:nvCxnSpPr>
        <p:spPr>
          <a:xfrm rot="10800000" flipH="1">
            <a:off x="1925647" y="3625550"/>
            <a:ext cx="1094700" cy="6900"/>
          </a:xfrm>
          <a:prstGeom prst="straightConnector1">
            <a:avLst/>
          </a:prstGeom>
          <a:noFill/>
          <a:ln w="9525" cap="flat" cmpd="sng">
            <a:solidFill>
              <a:schemeClr val="dk1"/>
            </a:solidFill>
            <a:prstDash val="solid"/>
            <a:round/>
            <a:headEnd type="none" w="med" len="med"/>
            <a:tailEnd type="none" w="med" len="med"/>
          </a:ln>
        </p:spPr>
      </p:cxnSp>
      <p:cxnSp>
        <p:nvCxnSpPr>
          <p:cNvPr id="448" name="Google Shape;448;p47"/>
          <p:cNvCxnSpPr/>
          <p:nvPr/>
        </p:nvCxnSpPr>
        <p:spPr>
          <a:xfrm rot="10800000">
            <a:off x="3021932" y="2866786"/>
            <a:ext cx="0" cy="761700"/>
          </a:xfrm>
          <a:prstGeom prst="straightConnector1">
            <a:avLst/>
          </a:prstGeom>
          <a:noFill/>
          <a:ln w="9525" cap="flat" cmpd="sng">
            <a:solidFill>
              <a:schemeClr val="dk1"/>
            </a:solidFill>
            <a:prstDash val="solid"/>
            <a:round/>
            <a:headEnd type="none" w="med" len="med"/>
            <a:tailEnd type="none" w="med" len="med"/>
          </a:ln>
        </p:spPr>
      </p:cxnSp>
      <p:sp>
        <p:nvSpPr>
          <p:cNvPr id="449" name="Google Shape;449;p47"/>
          <p:cNvSpPr/>
          <p:nvPr/>
        </p:nvSpPr>
        <p:spPr>
          <a:xfrm rot="10800000" flipH="1">
            <a:off x="2699668" y="2071564"/>
            <a:ext cx="782515" cy="79261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p>
        </p:txBody>
      </p:sp>
      <p:cxnSp>
        <p:nvCxnSpPr>
          <p:cNvPr id="450" name="Google Shape;450;p47"/>
          <p:cNvCxnSpPr/>
          <p:nvPr/>
        </p:nvCxnSpPr>
        <p:spPr>
          <a:xfrm>
            <a:off x="3481975" y="2453275"/>
            <a:ext cx="1093500" cy="120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47"/>
          <p:cNvCxnSpPr/>
          <p:nvPr/>
        </p:nvCxnSpPr>
        <p:spPr>
          <a:xfrm>
            <a:off x="4572775" y="2453000"/>
            <a:ext cx="0" cy="757500"/>
          </a:xfrm>
          <a:prstGeom prst="straightConnector1">
            <a:avLst/>
          </a:prstGeom>
          <a:noFill/>
          <a:ln w="9525" cap="flat" cmpd="sng">
            <a:solidFill>
              <a:schemeClr val="dk1"/>
            </a:solidFill>
            <a:prstDash val="solid"/>
            <a:round/>
            <a:headEnd type="none" w="med" len="med"/>
            <a:tailEnd type="none" w="med" len="med"/>
          </a:ln>
        </p:spPr>
      </p:cxnSp>
      <p:sp>
        <p:nvSpPr>
          <p:cNvPr id="452" name="Google Shape;452;p47"/>
          <p:cNvSpPr/>
          <p:nvPr/>
        </p:nvSpPr>
        <p:spPr>
          <a:xfrm>
            <a:off x="4215083" y="3211494"/>
            <a:ext cx="782515" cy="792615"/>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p>
        </p:txBody>
      </p:sp>
      <p:cxnSp>
        <p:nvCxnSpPr>
          <p:cNvPr id="453" name="Google Shape;453;p47"/>
          <p:cNvCxnSpPr>
            <a:stCxn id="454" idx="3"/>
          </p:cNvCxnSpPr>
          <p:nvPr/>
        </p:nvCxnSpPr>
        <p:spPr>
          <a:xfrm rot="10800000" flipH="1">
            <a:off x="4996522" y="3625550"/>
            <a:ext cx="1090200" cy="6900"/>
          </a:xfrm>
          <a:prstGeom prst="straightConnector1">
            <a:avLst/>
          </a:prstGeom>
          <a:noFill/>
          <a:ln w="9525" cap="flat" cmpd="sng">
            <a:solidFill>
              <a:schemeClr val="dk1"/>
            </a:solidFill>
            <a:prstDash val="solid"/>
            <a:round/>
            <a:headEnd type="none" w="med" len="med"/>
            <a:tailEnd type="none" w="med" len="med"/>
          </a:ln>
        </p:spPr>
      </p:cxnSp>
      <p:cxnSp>
        <p:nvCxnSpPr>
          <p:cNvPr id="455" name="Google Shape;455;p47"/>
          <p:cNvCxnSpPr/>
          <p:nvPr/>
        </p:nvCxnSpPr>
        <p:spPr>
          <a:xfrm rot="10800000">
            <a:off x="6088196" y="2864986"/>
            <a:ext cx="0" cy="763500"/>
          </a:xfrm>
          <a:prstGeom prst="straightConnector1">
            <a:avLst/>
          </a:prstGeom>
          <a:noFill/>
          <a:ln w="9525" cap="flat" cmpd="sng">
            <a:solidFill>
              <a:schemeClr val="dk1"/>
            </a:solidFill>
            <a:prstDash val="solid"/>
            <a:round/>
            <a:headEnd type="none" w="med" len="med"/>
            <a:tailEnd type="none" w="med" len="med"/>
          </a:ln>
        </p:spPr>
      </p:cxnSp>
      <p:sp>
        <p:nvSpPr>
          <p:cNvPr id="456" name="Google Shape;456;p47"/>
          <p:cNvSpPr/>
          <p:nvPr/>
        </p:nvSpPr>
        <p:spPr>
          <a:xfrm rot="10800000" flipH="1">
            <a:off x="5728088" y="2072574"/>
            <a:ext cx="782400" cy="7926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p>
        </p:txBody>
      </p:sp>
      <p:cxnSp>
        <p:nvCxnSpPr>
          <p:cNvPr id="457" name="Google Shape;457;p47"/>
          <p:cNvCxnSpPr/>
          <p:nvPr/>
        </p:nvCxnSpPr>
        <p:spPr>
          <a:xfrm>
            <a:off x="6507400" y="2464725"/>
            <a:ext cx="1092300" cy="0"/>
          </a:xfrm>
          <a:prstGeom prst="straightConnector1">
            <a:avLst/>
          </a:prstGeom>
          <a:noFill/>
          <a:ln w="9525" cap="flat" cmpd="sng">
            <a:solidFill>
              <a:schemeClr val="dk1"/>
            </a:solidFill>
            <a:prstDash val="solid"/>
            <a:round/>
            <a:headEnd type="none" w="med" len="med"/>
            <a:tailEnd type="none" w="med" len="med"/>
          </a:ln>
        </p:spPr>
      </p:cxnSp>
      <p:cxnSp>
        <p:nvCxnSpPr>
          <p:cNvPr id="458" name="Google Shape;458;p47"/>
          <p:cNvCxnSpPr>
            <a:endCxn id="459" idx="3"/>
          </p:cNvCxnSpPr>
          <p:nvPr/>
        </p:nvCxnSpPr>
        <p:spPr>
          <a:xfrm flipH="1">
            <a:off x="7599256" y="2461811"/>
            <a:ext cx="1800" cy="736500"/>
          </a:xfrm>
          <a:prstGeom prst="straightConnector1">
            <a:avLst/>
          </a:prstGeom>
          <a:noFill/>
          <a:ln w="9525" cap="flat" cmpd="sng">
            <a:solidFill>
              <a:schemeClr val="dk1"/>
            </a:solidFill>
            <a:prstDash val="solid"/>
            <a:round/>
            <a:headEnd type="none" w="med" len="med"/>
            <a:tailEnd type="none" w="med" len="med"/>
          </a:ln>
        </p:spPr>
      </p:cxnSp>
      <p:sp>
        <p:nvSpPr>
          <p:cNvPr id="459" name="Google Shape;459;p47"/>
          <p:cNvSpPr/>
          <p:nvPr/>
        </p:nvSpPr>
        <p:spPr>
          <a:xfrm>
            <a:off x="7204906" y="3198311"/>
            <a:ext cx="788700" cy="798900"/>
          </a:xfrm>
          <a:prstGeom prst="snip2DiagRect">
            <a:avLst>
              <a:gd name="adj1" fmla="val 0"/>
              <a:gd name="adj2" fmla="val 16667"/>
            </a:avLst>
          </a:prstGeom>
          <a:solidFill>
            <a:srgbClr val="FFFFFF">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a:p>
        </p:txBody>
      </p:sp>
      <p:sp>
        <p:nvSpPr>
          <p:cNvPr id="447" name="Google Shape;447;p47"/>
          <p:cNvSpPr txBox="1"/>
          <p:nvPr/>
        </p:nvSpPr>
        <p:spPr>
          <a:xfrm>
            <a:off x="1136947"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ES_tradnl" sz="1200" b="1">
                <a:solidFill>
                  <a:schemeClr val="lt1"/>
                </a:solidFill>
                <a:latin typeface="Exo 2"/>
                <a:ea typeface="Exo 2"/>
                <a:cs typeface="Exo 2"/>
                <a:sym typeface="Exo 2"/>
              </a:rPr>
              <a:t>Línea de tiempo</a:t>
            </a:r>
          </a:p>
        </p:txBody>
      </p:sp>
      <p:sp>
        <p:nvSpPr>
          <p:cNvPr id="460" name="Google Shape;460;p47"/>
          <p:cNvSpPr txBox="1"/>
          <p:nvPr/>
        </p:nvSpPr>
        <p:spPr>
          <a:xfrm>
            <a:off x="426720" y="4114825"/>
            <a:ext cx="2272947"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ES_tradnl" sz="1000">
                <a:solidFill>
                  <a:schemeClr val="dk1"/>
                </a:solidFill>
                <a:latin typeface="Roboto Condensed Light"/>
                <a:ea typeface="Roboto Condensed Light"/>
                <a:cs typeface="Roboto Condensed Light"/>
                <a:sym typeface="Roboto Condensed Light"/>
              </a:rPr>
              <a:t>Analice siempre con el team de implementación de SAP la entrada y requeirmientos de cada ambiente</a:t>
            </a:r>
          </a:p>
        </p:txBody>
      </p:sp>
      <p:sp>
        <p:nvSpPr>
          <p:cNvPr id="461" name="Google Shape;461;p47"/>
          <p:cNvSpPr txBox="1"/>
          <p:nvPr/>
        </p:nvSpPr>
        <p:spPr>
          <a:xfrm>
            <a:off x="2704247" y="22783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ES_tradnl" sz="1200" b="1" err="1">
                <a:solidFill>
                  <a:schemeClr val="lt1"/>
                </a:solidFill>
                <a:latin typeface="Exo 2"/>
                <a:ea typeface="Exo 2"/>
                <a:cs typeface="Exo 2"/>
                <a:sym typeface="Exo 2"/>
              </a:rPr>
              <a:t>RI’s</a:t>
            </a:r>
            <a:endParaRPr lang="es-ES_tradnl" sz="1200" b="1">
              <a:solidFill>
                <a:schemeClr val="lt1"/>
              </a:solidFill>
              <a:latin typeface="Exo 2"/>
              <a:ea typeface="Exo 2"/>
              <a:cs typeface="Exo 2"/>
              <a:sym typeface="Exo 2"/>
            </a:endParaRPr>
          </a:p>
        </p:txBody>
      </p:sp>
      <p:sp>
        <p:nvSpPr>
          <p:cNvPr id="462" name="Google Shape;462;p47"/>
          <p:cNvSpPr txBox="1"/>
          <p:nvPr/>
        </p:nvSpPr>
        <p:spPr>
          <a:xfrm>
            <a:off x="5714071" y="22851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s-ES_tradnl" sz="1200" b="1" dirty="0">
                <a:solidFill>
                  <a:schemeClr val="lt1"/>
                </a:solidFill>
                <a:latin typeface="Exo 2"/>
                <a:ea typeface="Exo 2"/>
                <a:cs typeface="Exo 2"/>
                <a:sym typeface="Exo 2"/>
              </a:rPr>
              <a:t>Discos</a:t>
            </a:r>
          </a:p>
        </p:txBody>
      </p:sp>
      <p:sp>
        <p:nvSpPr>
          <p:cNvPr id="454" name="Google Shape;454;p47"/>
          <p:cNvSpPr txBox="1"/>
          <p:nvPr/>
        </p:nvSpPr>
        <p:spPr>
          <a:xfrm>
            <a:off x="4207822"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ES_tradnl" sz="1200" b="1">
                <a:solidFill>
                  <a:schemeClr val="lt1"/>
                </a:solidFill>
                <a:latin typeface="Exo 2"/>
                <a:ea typeface="Exo 2"/>
                <a:cs typeface="Exo 2"/>
                <a:sym typeface="Exo 2"/>
              </a:rPr>
              <a:t>Single VM SLA</a:t>
            </a:r>
          </a:p>
        </p:txBody>
      </p:sp>
      <p:sp>
        <p:nvSpPr>
          <p:cNvPr id="463" name="Google Shape;463;p47"/>
          <p:cNvSpPr txBox="1"/>
          <p:nvPr/>
        </p:nvSpPr>
        <p:spPr>
          <a:xfrm>
            <a:off x="7204897" y="34283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ES_tradnl" sz="1200" b="1">
                <a:solidFill>
                  <a:schemeClr val="lt1"/>
                </a:solidFill>
                <a:latin typeface="Exo 2"/>
                <a:ea typeface="Exo 2"/>
                <a:cs typeface="Exo 2"/>
                <a:sym typeface="Exo 2"/>
              </a:rPr>
              <a:t>Auto </a:t>
            </a:r>
            <a:r>
              <a:rPr lang="es-ES_tradnl" sz="1200" b="1" err="1">
                <a:solidFill>
                  <a:schemeClr val="lt1"/>
                </a:solidFill>
                <a:latin typeface="Exo 2"/>
                <a:ea typeface="Exo 2"/>
                <a:cs typeface="Exo 2"/>
                <a:sym typeface="Exo 2"/>
              </a:rPr>
              <a:t>On</a:t>
            </a:r>
            <a:r>
              <a:rPr lang="es-ES_tradnl" sz="1200" b="1">
                <a:solidFill>
                  <a:schemeClr val="lt1"/>
                </a:solidFill>
                <a:latin typeface="Exo 2"/>
                <a:ea typeface="Exo 2"/>
                <a:cs typeface="Exo 2"/>
                <a:sym typeface="Exo 2"/>
              </a:rPr>
              <a:t>/Off</a:t>
            </a:r>
          </a:p>
        </p:txBody>
      </p:sp>
      <p:sp>
        <p:nvSpPr>
          <p:cNvPr id="464" name="Google Shape;464;p47"/>
          <p:cNvSpPr txBox="1"/>
          <p:nvPr/>
        </p:nvSpPr>
        <p:spPr>
          <a:xfrm>
            <a:off x="3444240" y="4114825"/>
            <a:ext cx="2494280" cy="606000"/>
          </a:xfrm>
          <a:prstGeom prst="rect">
            <a:avLst/>
          </a:prstGeom>
          <a:noFill/>
          <a:ln>
            <a:noFill/>
          </a:ln>
        </p:spPr>
        <p:txBody>
          <a:bodyPr spcFirstLastPara="1" wrap="square" lIns="91425" tIns="91425" rIns="91425" bIns="91425" anchor="t" anchorCtr="0">
            <a:noAutofit/>
          </a:bodyPr>
          <a:lstStyle/>
          <a:p>
            <a:pPr lvl="0" algn="ctr"/>
            <a:r>
              <a:rPr lang="es-ES_tradnl" sz="1000" dirty="0">
                <a:solidFill>
                  <a:schemeClr val="dk1"/>
                </a:solidFill>
                <a:latin typeface="Roboto Condensed Light"/>
                <a:ea typeface="Roboto Condensed Light"/>
                <a:cs typeface="Roboto Condensed Light"/>
                <a:sym typeface="Roboto Condensed Light"/>
              </a:rPr>
              <a:t>Utilizar discos </a:t>
            </a:r>
            <a:r>
              <a:rPr lang="es-ES_tradnl" sz="1000" dirty="0" err="1">
                <a:solidFill>
                  <a:schemeClr val="dk1"/>
                </a:solidFill>
                <a:latin typeface="Roboto Condensed Light"/>
                <a:ea typeface="Roboto Condensed Light"/>
                <a:cs typeface="Roboto Condensed Light"/>
                <a:sym typeface="Roboto Condensed Light"/>
              </a:rPr>
              <a:t>premium</a:t>
            </a:r>
            <a:r>
              <a:rPr lang="es-ES_tradnl" sz="1000" dirty="0">
                <a:solidFill>
                  <a:schemeClr val="dk1"/>
                </a:solidFill>
                <a:latin typeface="Roboto Condensed Light"/>
                <a:ea typeface="Roboto Condensed Light"/>
                <a:cs typeface="Roboto Condensed Light"/>
                <a:sym typeface="Roboto Condensed Light"/>
              </a:rPr>
              <a:t> para obtener un buen SLA en una sola VM  es mas económico que utilizar discos estándar en modelo de HA</a:t>
            </a:r>
          </a:p>
        </p:txBody>
      </p:sp>
      <p:sp>
        <p:nvSpPr>
          <p:cNvPr id="465" name="Google Shape;465;p47"/>
          <p:cNvSpPr txBox="1"/>
          <p:nvPr/>
        </p:nvSpPr>
        <p:spPr>
          <a:xfrm>
            <a:off x="6720840" y="4114825"/>
            <a:ext cx="1803399"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ES_tradnl" sz="1000" dirty="0">
                <a:solidFill>
                  <a:schemeClr val="dk1"/>
                </a:solidFill>
                <a:latin typeface="Roboto Condensed Light"/>
                <a:ea typeface="Roboto Condensed Light"/>
                <a:cs typeface="Roboto Condensed Light"/>
                <a:sym typeface="Roboto Condensed Light"/>
              </a:rPr>
              <a:t>Utilicen las características de </a:t>
            </a:r>
            <a:r>
              <a:rPr lang="es-ES_tradnl" sz="1000" dirty="0" err="1">
                <a:solidFill>
                  <a:schemeClr val="dk1"/>
                </a:solidFill>
                <a:latin typeface="Roboto Condensed Light"/>
                <a:ea typeface="Roboto Condensed Light"/>
                <a:cs typeface="Roboto Condensed Light"/>
                <a:sym typeface="Roboto Condensed Light"/>
              </a:rPr>
              <a:t>Automation</a:t>
            </a:r>
            <a:r>
              <a:rPr lang="es-ES_tradnl" sz="1000" dirty="0">
                <a:solidFill>
                  <a:schemeClr val="dk1"/>
                </a:solidFill>
                <a:latin typeface="Roboto Condensed Light"/>
                <a:ea typeface="Roboto Condensed Light"/>
                <a:cs typeface="Roboto Condensed Light"/>
                <a:sym typeface="Roboto Condensed Light"/>
              </a:rPr>
              <a:t> para encender y apagar los ambientes de DEV/QA</a:t>
            </a:r>
          </a:p>
        </p:txBody>
      </p:sp>
      <p:sp>
        <p:nvSpPr>
          <p:cNvPr id="466" name="Google Shape;466;p47"/>
          <p:cNvSpPr txBox="1"/>
          <p:nvPr/>
        </p:nvSpPr>
        <p:spPr>
          <a:xfrm>
            <a:off x="4917440" y="1299487"/>
            <a:ext cx="2476703"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ES_tradnl" sz="1000" dirty="0">
                <a:solidFill>
                  <a:schemeClr val="dk1"/>
                </a:solidFill>
                <a:latin typeface="Roboto Condensed Light"/>
                <a:ea typeface="Roboto Condensed Light"/>
                <a:cs typeface="Roboto Condensed Light"/>
                <a:sym typeface="Roboto Condensed Light"/>
              </a:rPr>
              <a:t>Para el espacio de respaldo de Base de datos es preferible utilizar repositorios estándar o blob storage.  Los discos Temporales son ideales para el SWAP de SAP HANA</a:t>
            </a:r>
          </a:p>
        </p:txBody>
      </p:sp>
      <p:sp>
        <p:nvSpPr>
          <p:cNvPr id="467" name="Google Shape;467;p47"/>
          <p:cNvSpPr txBox="1"/>
          <p:nvPr/>
        </p:nvSpPr>
        <p:spPr>
          <a:xfrm>
            <a:off x="1749857" y="1432422"/>
            <a:ext cx="269748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ES_tradnl" sz="1000">
                <a:solidFill>
                  <a:schemeClr val="dk1"/>
                </a:solidFill>
                <a:latin typeface="Roboto Condensed Light"/>
                <a:ea typeface="Roboto Condensed Light"/>
                <a:cs typeface="Roboto Condensed Light"/>
                <a:sym typeface="Roboto Condensed Light"/>
              </a:rPr>
              <a:t>Ambientes productivos y de DEV en momentos de programación fuerte pueden aprovechar el descuento de las instancias reservadas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D56276D-A10E-9243-80D5-C12D15DAAA4A}"/>
              </a:ext>
            </a:extLst>
          </p:cNvPr>
          <p:cNvSpPr>
            <a:spLocks noGrp="1"/>
          </p:cNvSpPr>
          <p:nvPr>
            <p:ph type="ctrTitle"/>
          </p:nvPr>
        </p:nvSpPr>
        <p:spPr>
          <a:xfrm flipH="1">
            <a:off x="5831029" y="1816691"/>
            <a:ext cx="3299917" cy="1921200"/>
          </a:xfrm>
        </p:spPr>
        <p:txBody>
          <a:bodyPr/>
          <a:lstStyle/>
          <a:p>
            <a:r>
              <a:rPr lang="es-ES_tradnl" dirty="0"/>
              <a:t>Training SAP </a:t>
            </a:r>
            <a:r>
              <a:rPr lang="es-ES_tradnl" dirty="0" err="1"/>
              <a:t>on</a:t>
            </a:r>
            <a:r>
              <a:rPr lang="es-ES_tradnl" dirty="0"/>
              <a:t> Azure</a:t>
            </a:r>
          </a:p>
        </p:txBody>
      </p:sp>
      <p:sp>
        <p:nvSpPr>
          <p:cNvPr id="6" name="Subtítulo 5">
            <a:extLst>
              <a:ext uri="{FF2B5EF4-FFF2-40B4-BE49-F238E27FC236}">
                <a16:creationId xmlns:a16="http://schemas.microsoft.com/office/drawing/2014/main" id="{4D5F9CB5-D8BB-844C-8C74-8BECE166E3A3}"/>
              </a:ext>
            </a:extLst>
          </p:cNvPr>
          <p:cNvSpPr>
            <a:spLocks noGrp="1"/>
          </p:cNvSpPr>
          <p:nvPr>
            <p:ph type="subTitle" idx="1"/>
          </p:nvPr>
        </p:nvSpPr>
        <p:spPr>
          <a:xfrm>
            <a:off x="5764695" y="3537500"/>
            <a:ext cx="3299917" cy="536700"/>
          </a:xfrm>
        </p:spPr>
        <p:txBody>
          <a:bodyPr/>
          <a:lstStyle/>
          <a:p>
            <a:r>
              <a:rPr lang="es-ES_tradnl" dirty="0"/>
              <a:t>https://</a:t>
            </a:r>
            <a:r>
              <a:rPr lang="es-ES_tradnl" dirty="0" err="1"/>
              <a:t>docs.microsoft.com</a:t>
            </a:r>
            <a:r>
              <a:rPr lang="es-ES_tradnl" dirty="0"/>
              <a:t>/en-</a:t>
            </a:r>
            <a:r>
              <a:rPr lang="es-ES_tradnl" dirty="0" err="1"/>
              <a:t>us</a:t>
            </a:r>
            <a:r>
              <a:rPr lang="es-ES_tradnl" dirty="0"/>
              <a:t>/</a:t>
            </a:r>
            <a:r>
              <a:rPr lang="es-ES_tradnl" dirty="0" err="1"/>
              <a:t>learn</a:t>
            </a:r>
            <a:r>
              <a:rPr lang="es-ES_tradnl" dirty="0"/>
              <a:t>/</a:t>
            </a:r>
          </a:p>
        </p:txBody>
      </p:sp>
      <p:pic>
        <p:nvPicPr>
          <p:cNvPr id="4" name="Imagen 3" descr="Una captura de pantalla de una red social&#10;&#10;Descripción generada automáticamente">
            <a:extLst>
              <a:ext uri="{FF2B5EF4-FFF2-40B4-BE49-F238E27FC236}">
                <a16:creationId xmlns:a16="http://schemas.microsoft.com/office/drawing/2014/main" id="{29AE00F3-637F-7142-B45E-3A302B67323F}"/>
              </a:ext>
            </a:extLst>
          </p:cNvPr>
          <p:cNvPicPr>
            <a:picLocks noChangeAspect="1"/>
          </p:cNvPicPr>
          <p:nvPr/>
        </p:nvPicPr>
        <p:blipFill>
          <a:blip r:embed="rId2"/>
          <a:stretch>
            <a:fillRect/>
          </a:stretch>
        </p:blipFill>
        <p:spPr>
          <a:xfrm>
            <a:off x="0" y="0"/>
            <a:ext cx="5261490" cy="5143500"/>
          </a:xfrm>
          <a:prstGeom prst="rect">
            <a:avLst/>
          </a:prstGeom>
        </p:spPr>
      </p:pic>
    </p:spTree>
    <p:extLst>
      <p:ext uri="{BB962C8B-B14F-4D97-AF65-F5344CB8AC3E}">
        <p14:creationId xmlns:p14="http://schemas.microsoft.com/office/powerpoint/2010/main" val="4108677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err="1"/>
              <a:t>Preguntas</a:t>
            </a:r>
            <a:r>
              <a:rPr lang="en"/>
              <a:t>?</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US" err="1"/>
              <a:t>efurriola@gmail.com</a:t>
            </a:r>
            <a:endParaRPr/>
          </a:p>
          <a:p>
            <a:pPr marL="0" lvl="0" indent="0" algn="ctr" rtl="0">
              <a:spcBef>
                <a:spcPts val="0"/>
              </a:spcBef>
              <a:spcAft>
                <a:spcPts val="0"/>
              </a:spcAft>
              <a:buClr>
                <a:schemeClr val="dk1"/>
              </a:buClr>
              <a:buSzPts val="1100"/>
              <a:buFont typeface="Arial"/>
              <a:buNone/>
            </a:pPr>
            <a:r>
              <a:rPr lang="en"/>
              <a:t>+507 66720301</a:t>
            </a:r>
            <a:endParaRPr/>
          </a:p>
        </p:txBody>
      </p:sp>
      <p:sp>
        <p:nvSpPr>
          <p:cNvPr id="599" name="Google Shape;599;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a:t>
            </a:r>
            <a:endParaRPr/>
          </a:p>
        </p:txBody>
      </p:sp>
      <p:cxnSp>
        <p:nvCxnSpPr>
          <p:cNvPr id="600" name="Google Shape;600;p51"/>
          <p:cNvCxnSpPr/>
          <p:nvPr/>
        </p:nvCxnSpPr>
        <p:spPr>
          <a:xfrm rot="10800000">
            <a:off x="8156400" y="630088"/>
            <a:ext cx="1236300" cy="0"/>
          </a:xfrm>
          <a:prstGeom prst="straightConnector1">
            <a:avLst/>
          </a:prstGeom>
          <a:noFill/>
          <a:ln w="9525" cap="flat" cmpd="sng">
            <a:solidFill>
              <a:schemeClr val="dk1"/>
            </a:solidFill>
            <a:prstDash val="solid"/>
            <a:round/>
            <a:headEnd type="none" w="med" len="med"/>
            <a:tailEnd type="none" w="med" len="med"/>
          </a:ln>
        </p:spPr>
      </p:cxnSp>
      <p:grpSp>
        <p:nvGrpSpPr>
          <p:cNvPr id="601" name="Google Shape;601;p51"/>
          <p:cNvGrpSpPr/>
          <p:nvPr/>
        </p:nvGrpSpPr>
        <p:grpSpPr>
          <a:xfrm>
            <a:off x="8090523" y="808178"/>
            <a:ext cx="279476" cy="279476"/>
            <a:chOff x="1379798" y="1723250"/>
            <a:chExt cx="397887" cy="397887"/>
          </a:xfrm>
        </p:grpSpPr>
        <p:sp>
          <p:nvSpPr>
            <p:cNvPr id="602" name="Google Shape;602;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51"/>
          <p:cNvGrpSpPr/>
          <p:nvPr/>
        </p:nvGrpSpPr>
        <p:grpSpPr>
          <a:xfrm>
            <a:off x="7341818" y="808178"/>
            <a:ext cx="279490" cy="279476"/>
            <a:chOff x="266768" y="1721375"/>
            <a:chExt cx="397907" cy="397887"/>
          </a:xfrm>
        </p:grpSpPr>
        <p:sp>
          <p:nvSpPr>
            <p:cNvPr id="607" name="Google Shape;607;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51"/>
          <p:cNvGrpSpPr/>
          <p:nvPr/>
        </p:nvGrpSpPr>
        <p:grpSpPr>
          <a:xfrm>
            <a:off x="7716184" y="808178"/>
            <a:ext cx="279461" cy="279476"/>
            <a:chOff x="864491" y="1723250"/>
            <a:chExt cx="397866" cy="397887"/>
          </a:xfrm>
        </p:grpSpPr>
        <p:sp>
          <p:nvSpPr>
            <p:cNvPr id="610" name="Google Shape;610;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3" name="Google Shape;613;p51"/>
          <p:cNvCxnSpPr/>
          <p:nvPr/>
        </p:nvCxnSpPr>
        <p:spPr>
          <a:xfrm rot="10800000">
            <a:off x="-125" y="4765850"/>
            <a:ext cx="958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AC8936-F7F8-354E-BCFF-8E3E7750645F}"/>
              </a:ext>
            </a:extLst>
          </p:cNvPr>
          <p:cNvSpPr>
            <a:spLocks noGrp="1"/>
          </p:cNvSpPr>
          <p:nvPr>
            <p:ph type="ctrTitle"/>
          </p:nvPr>
        </p:nvSpPr>
        <p:spPr/>
        <p:txBody>
          <a:bodyPr/>
          <a:lstStyle/>
          <a:p>
            <a:r>
              <a:rPr lang="es-ES_tradnl" dirty="0"/>
              <a:t>Arquitectura de Referencia en SAP </a:t>
            </a:r>
            <a:r>
              <a:rPr lang="es-ES_tradnl" dirty="0" err="1"/>
              <a:t>NetWeaver</a:t>
            </a:r>
            <a:r>
              <a:rPr lang="es-ES_tradnl" dirty="0"/>
              <a:t> </a:t>
            </a:r>
            <a:r>
              <a:rPr lang="es-ES_tradnl" dirty="0" err="1"/>
              <a:t>AnyDB</a:t>
            </a:r>
            <a:r>
              <a:rPr lang="es-ES_tradnl" dirty="0"/>
              <a:t> sobre Windows</a:t>
            </a:r>
          </a:p>
        </p:txBody>
      </p:sp>
      <p:pic>
        <p:nvPicPr>
          <p:cNvPr id="6" name="Imagen 5" descr="Captura de pantalla de un celular&#10;&#10;Descripción generada automáticamente">
            <a:extLst>
              <a:ext uri="{FF2B5EF4-FFF2-40B4-BE49-F238E27FC236}">
                <a16:creationId xmlns:a16="http://schemas.microsoft.com/office/drawing/2014/main" id="{DD6BF042-A461-724A-BECD-0146C934D1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4643" y="1394832"/>
            <a:ext cx="5414713" cy="3621668"/>
          </a:xfrm>
          <a:prstGeom prst="rect">
            <a:avLst/>
          </a:prstGeom>
        </p:spPr>
      </p:pic>
    </p:spTree>
    <p:extLst>
      <p:ext uri="{BB962C8B-B14F-4D97-AF65-F5344CB8AC3E}">
        <p14:creationId xmlns:p14="http://schemas.microsoft.com/office/powerpoint/2010/main" val="158337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AC8936-F7F8-354E-BCFF-8E3E7750645F}"/>
              </a:ext>
            </a:extLst>
          </p:cNvPr>
          <p:cNvSpPr>
            <a:spLocks noGrp="1"/>
          </p:cNvSpPr>
          <p:nvPr>
            <p:ph type="ctrTitle"/>
          </p:nvPr>
        </p:nvSpPr>
        <p:spPr/>
        <p:txBody>
          <a:bodyPr/>
          <a:lstStyle/>
          <a:p>
            <a:r>
              <a:rPr lang="es-ES_tradnl" dirty="0"/>
              <a:t>Arquitectura de Referencia en SAP/S4 HANA</a:t>
            </a:r>
          </a:p>
        </p:txBody>
      </p:sp>
      <p:pic>
        <p:nvPicPr>
          <p:cNvPr id="3" name="Imagen 2" descr="Captura de pantalla de un celular&#10;&#10;Descripción generada automáticamente">
            <a:extLst>
              <a:ext uri="{FF2B5EF4-FFF2-40B4-BE49-F238E27FC236}">
                <a16:creationId xmlns:a16="http://schemas.microsoft.com/office/drawing/2014/main" id="{08238C0D-2584-154D-9970-E6C9FC36784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6313" y="1233460"/>
            <a:ext cx="5911373" cy="3742399"/>
          </a:xfrm>
          <a:prstGeom prst="rect">
            <a:avLst/>
          </a:prstGeom>
        </p:spPr>
      </p:pic>
    </p:spTree>
    <p:extLst>
      <p:ext uri="{BB962C8B-B14F-4D97-AF65-F5344CB8AC3E}">
        <p14:creationId xmlns:p14="http://schemas.microsoft.com/office/powerpoint/2010/main" val="2935302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AC8936-F7F8-354E-BCFF-8E3E7750645F}"/>
              </a:ext>
            </a:extLst>
          </p:cNvPr>
          <p:cNvSpPr>
            <a:spLocks noGrp="1"/>
          </p:cNvSpPr>
          <p:nvPr>
            <p:ph type="ctrTitle"/>
          </p:nvPr>
        </p:nvSpPr>
        <p:spPr/>
        <p:txBody>
          <a:bodyPr/>
          <a:lstStyle/>
          <a:p>
            <a:r>
              <a:rPr lang="es-ES_tradnl" dirty="0"/>
              <a:t>SAP HANA </a:t>
            </a:r>
            <a:r>
              <a:rPr lang="es-ES_tradnl" dirty="0" err="1"/>
              <a:t>sobere</a:t>
            </a:r>
            <a:r>
              <a:rPr lang="es-ES_tradnl" dirty="0"/>
              <a:t> Azure VMs </a:t>
            </a:r>
            <a:r>
              <a:rPr lang="es-ES_tradnl" dirty="0" err="1"/>
              <a:t>Backup</a:t>
            </a:r>
            <a:endParaRPr lang="es-ES_tradnl" dirty="0"/>
          </a:p>
        </p:txBody>
      </p:sp>
      <p:pic>
        <p:nvPicPr>
          <p:cNvPr id="5" name="Imagen 4" descr="Imagen que contiene texto, mapa&#10;&#10;Descripción generada automáticamente">
            <a:extLst>
              <a:ext uri="{FF2B5EF4-FFF2-40B4-BE49-F238E27FC236}">
                <a16:creationId xmlns:a16="http://schemas.microsoft.com/office/drawing/2014/main" id="{470A0DC4-F5DE-4546-8482-E9D43212A1A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1742" y="1219200"/>
            <a:ext cx="6980516" cy="3507797"/>
          </a:xfrm>
          <a:prstGeom prst="rect">
            <a:avLst/>
          </a:prstGeom>
        </p:spPr>
      </p:pic>
    </p:spTree>
    <p:extLst>
      <p:ext uri="{BB962C8B-B14F-4D97-AF65-F5344CB8AC3E}">
        <p14:creationId xmlns:p14="http://schemas.microsoft.com/office/powerpoint/2010/main" val="1581907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C99A28-DBBC-5244-8659-33EF39F09DBE}"/>
              </a:ext>
            </a:extLst>
          </p:cNvPr>
          <p:cNvSpPr>
            <a:spLocks noGrp="1"/>
          </p:cNvSpPr>
          <p:nvPr>
            <p:ph type="ctrTitle"/>
          </p:nvPr>
        </p:nvSpPr>
        <p:spPr/>
        <p:txBody>
          <a:bodyPr/>
          <a:lstStyle/>
          <a:p>
            <a:r>
              <a:rPr lang="es-ES_tradnl" dirty="0"/>
              <a:t>Links de Referencia</a:t>
            </a:r>
          </a:p>
        </p:txBody>
      </p:sp>
      <p:sp>
        <p:nvSpPr>
          <p:cNvPr id="3" name="CuadroTexto 2">
            <a:extLst>
              <a:ext uri="{FF2B5EF4-FFF2-40B4-BE49-F238E27FC236}">
                <a16:creationId xmlns:a16="http://schemas.microsoft.com/office/drawing/2014/main" id="{7E5D972E-B38F-8B4C-8BC4-324B8523520A}"/>
              </a:ext>
            </a:extLst>
          </p:cNvPr>
          <p:cNvSpPr txBox="1"/>
          <p:nvPr/>
        </p:nvSpPr>
        <p:spPr>
          <a:xfrm>
            <a:off x="206735" y="742458"/>
            <a:ext cx="8857752" cy="4247317"/>
          </a:xfrm>
          <a:prstGeom prst="rect">
            <a:avLst/>
          </a:prstGeom>
          <a:noFill/>
        </p:spPr>
        <p:txBody>
          <a:bodyPr wrap="square" rtlCol="0">
            <a:spAutoFit/>
          </a:bodyPr>
          <a:lstStyle/>
          <a:p>
            <a:r>
              <a:rPr lang="es-ES_tradnl" sz="1000" dirty="0">
                <a:solidFill>
                  <a:schemeClr val="tx1"/>
                </a:solidFill>
                <a:hlinkClick r:id="rId2"/>
              </a:rPr>
              <a:t>https://docs.microsoft.com/en-us/azure/virtual-machines/workloads/sap/sap-deployment-checklist</a:t>
            </a:r>
            <a:endParaRPr lang="es-ES_tradnl" sz="1000" dirty="0">
              <a:solidFill>
                <a:schemeClr val="tx1"/>
              </a:solidFill>
            </a:endParaRPr>
          </a:p>
          <a:p>
            <a:r>
              <a:rPr lang="es-ES_tradnl" sz="1000" dirty="0">
                <a:solidFill>
                  <a:schemeClr val="tx1"/>
                </a:solidFill>
              </a:rPr>
              <a:t>https://</a:t>
            </a:r>
            <a:r>
              <a:rPr lang="es-ES_tradnl" sz="1000" dirty="0" err="1">
                <a:solidFill>
                  <a:schemeClr val="tx1"/>
                </a:solidFill>
              </a:rPr>
              <a:t>docs.microsoft.com</a:t>
            </a:r>
            <a:r>
              <a:rPr lang="es-ES_tradnl" sz="1000" dirty="0">
                <a:solidFill>
                  <a:schemeClr val="tx1"/>
                </a:solidFill>
              </a:rPr>
              <a:t>/en-</a:t>
            </a:r>
            <a:r>
              <a:rPr lang="es-ES_tradnl" sz="1000" dirty="0" err="1">
                <a:solidFill>
                  <a:schemeClr val="tx1"/>
                </a:solidFill>
              </a:rPr>
              <a:t>us</a:t>
            </a:r>
            <a:r>
              <a:rPr lang="es-ES_tradnl" sz="1000" dirty="0">
                <a:solidFill>
                  <a:schemeClr val="tx1"/>
                </a:solidFill>
              </a:rPr>
              <a:t>/</a:t>
            </a:r>
            <a:r>
              <a:rPr lang="es-ES_tradnl" sz="1000" dirty="0" err="1">
                <a:solidFill>
                  <a:schemeClr val="tx1"/>
                </a:solidFill>
              </a:rPr>
              <a:t>azure</a:t>
            </a:r>
            <a:r>
              <a:rPr lang="es-ES_tradnl" sz="1000" dirty="0">
                <a:solidFill>
                  <a:schemeClr val="tx1"/>
                </a:solidFill>
              </a:rPr>
              <a:t>/active-</a:t>
            </a:r>
            <a:r>
              <a:rPr lang="es-ES_tradnl" sz="1000" dirty="0" err="1">
                <a:solidFill>
                  <a:schemeClr val="tx1"/>
                </a:solidFill>
              </a:rPr>
              <a:t>directory</a:t>
            </a:r>
            <a:r>
              <a:rPr lang="es-ES_tradnl" sz="1000" dirty="0">
                <a:solidFill>
                  <a:schemeClr val="tx1"/>
                </a:solidFill>
              </a:rPr>
              <a:t>/</a:t>
            </a:r>
            <a:r>
              <a:rPr lang="es-ES_tradnl" sz="1000" dirty="0" err="1">
                <a:solidFill>
                  <a:schemeClr val="tx1"/>
                </a:solidFill>
              </a:rPr>
              <a:t>saas</a:t>
            </a:r>
            <a:r>
              <a:rPr lang="es-ES_tradnl" sz="1000" dirty="0">
                <a:solidFill>
                  <a:schemeClr val="tx1"/>
                </a:solidFill>
              </a:rPr>
              <a:t>-apps/</a:t>
            </a:r>
            <a:r>
              <a:rPr lang="es-ES_tradnl" sz="1000" dirty="0" err="1">
                <a:solidFill>
                  <a:schemeClr val="tx1"/>
                </a:solidFill>
              </a:rPr>
              <a:t>sap-hana-cloud</a:t>
            </a:r>
            <a:r>
              <a:rPr lang="es-ES_tradnl" sz="1000" dirty="0">
                <a:solidFill>
                  <a:schemeClr val="tx1"/>
                </a:solidFill>
              </a:rPr>
              <a:t>- </a:t>
            </a:r>
            <a:r>
              <a:rPr lang="es-ES_tradnl" sz="1000" dirty="0" err="1">
                <a:solidFill>
                  <a:schemeClr val="tx1"/>
                </a:solidFill>
              </a:rPr>
              <a:t>platform</a:t>
            </a:r>
            <a:r>
              <a:rPr lang="es-ES_tradnl" sz="1000" dirty="0">
                <a:solidFill>
                  <a:schemeClr val="tx1"/>
                </a:solidFill>
              </a:rPr>
              <a:t>-tutorial</a:t>
            </a:r>
          </a:p>
          <a:p>
            <a:r>
              <a:rPr lang="es-ES_tradnl" sz="1000" dirty="0">
                <a:solidFill>
                  <a:schemeClr val="tx1"/>
                </a:solidFill>
              </a:rPr>
              <a:t>https://</a:t>
            </a:r>
            <a:r>
              <a:rPr lang="es-ES_tradnl" sz="1000" dirty="0" err="1">
                <a:solidFill>
                  <a:schemeClr val="tx1"/>
                </a:solidFill>
              </a:rPr>
              <a:t>docs.microsoft.com</a:t>
            </a:r>
            <a:r>
              <a:rPr lang="es-ES_tradnl" sz="1000" dirty="0">
                <a:solidFill>
                  <a:schemeClr val="tx1"/>
                </a:solidFill>
              </a:rPr>
              <a:t>/en-</a:t>
            </a:r>
            <a:r>
              <a:rPr lang="es-ES_tradnl" sz="1000" dirty="0" err="1">
                <a:solidFill>
                  <a:schemeClr val="tx1"/>
                </a:solidFill>
              </a:rPr>
              <a:t>us</a:t>
            </a:r>
            <a:r>
              <a:rPr lang="es-ES_tradnl" sz="1000" dirty="0">
                <a:solidFill>
                  <a:schemeClr val="tx1"/>
                </a:solidFill>
              </a:rPr>
              <a:t>/</a:t>
            </a:r>
            <a:r>
              <a:rPr lang="es-ES_tradnl" sz="1000" dirty="0" err="1">
                <a:solidFill>
                  <a:schemeClr val="tx1"/>
                </a:solidFill>
              </a:rPr>
              <a:t>azure</a:t>
            </a:r>
            <a:r>
              <a:rPr lang="es-ES_tradnl" sz="1000" dirty="0">
                <a:solidFill>
                  <a:schemeClr val="tx1"/>
                </a:solidFill>
              </a:rPr>
              <a:t>/active-</a:t>
            </a:r>
            <a:r>
              <a:rPr lang="es-ES_tradnl" sz="1000" dirty="0" err="1">
                <a:solidFill>
                  <a:schemeClr val="tx1"/>
                </a:solidFill>
              </a:rPr>
              <a:t>directory</a:t>
            </a:r>
            <a:r>
              <a:rPr lang="es-ES_tradnl" sz="1000" dirty="0">
                <a:solidFill>
                  <a:schemeClr val="tx1"/>
                </a:solidFill>
              </a:rPr>
              <a:t>/</a:t>
            </a:r>
            <a:r>
              <a:rPr lang="es-ES_tradnl" sz="1000" dirty="0" err="1">
                <a:solidFill>
                  <a:schemeClr val="tx1"/>
                </a:solidFill>
              </a:rPr>
              <a:t>saas</a:t>
            </a:r>
            <a:r>
              <a:rPr lang="es-ES_tradnl" sz="1000" dirty="0">
                <a:solidFill>
                  <a:schemeClr val="tx1"/>
                </a:solidFill>
              </a:rPr>
              <a:t>-apps/</a:t>
            </a:r>
            <a:r>
              <a:rPr lang="es-ES_tradnl" sz="1000" dirty="0" err="1">
                <a:solidFill>
                  <a:schemeClr val="tx1"/>
                </a:solidFill>
              </a:rPr>
              <a:t>successfactors</a:t>
            </a:r>
            <a:r>
              <a:rPr lang="es-ES_tradnl" sz="1000" dirty="0">
                <a:solidFill>
                  <a:schemeClr val="tx1"/>
                </a:solidFill>
              </a:rPr>
              <a:t>-tutorial</a:t>
            </a:r>
          </a:p>
          <a:p>
            <a:r>
              <a:rPr lang="es-ES_tradnl" sz="1000" dirty="0">
                <a:solidFill>
                  <a:schemeClr val="tx1"/>
                </a:solidFill>
              </a:rPr>
              <a:t>https://</a:t>
            </a:r>
            <a:r>
              <a:rPr lang="es-ES_tradnl" sz="1000" dirty="0" err="1">
                <a:solidFill>
                  <a:schemeClr val="tx1"/>
                </a:solidFill>
              </a:rPr>
              <a:t>azure.microsoft.com</a:t>
            </a:r>
            <a:r>
              <a:rPr lang="es-ES_tradnl" sz="1000" dirty="0">
                <a:solidFill>
                  <a:schemeClr val="tx1"/>
                </a:solidFill>
              </a:rPr>
              <a:t>/blog/</a:t>
            </a:r>
            <a:r>
              <a:rPr lang="es-ES_tradnl" sz="1000" dirty="0" err="1">
                <a:solidFill>
                  <a:schemeClr val="tx1"/>
                </a:solidFill>
              </a:rPr>
              <a:t>sap-on-azure-architecture-designing-for-security</a:t>
            </a:r>
            <a:r>
              <a:rPr lang="es-ES_tradnl" sz="1000" dirty="0">
                <a:solidFill>
                  <a:schemeClr val="tx1"/>
                </a:solidFill>
              </a:rPr>
              <a:t>/</a:t>
            </a:r>
          </a:p>
          <a:p>
            <a:r>
              <a:rPr lang="es-ES_tradnl" sz="1000" dirty="0">
                <a:solidFill>
                  <a:schemeClr val="tx1"/>
                </a:solidFill>
              </a:rPr>
              <a:t>https://</a:t>
            </a:r>
            <a:r>
              <a:rPr lang="es-ES_tradnl" sz="1000" dirty="0" err="1">
                <a:solidFill>
                  <a:schemeClr val="tx1"/>
                </a:solidFill>
              </a:rPr>
              <a:t>docs.microsoft.com</a:t>
            </a:r>
            <a:r>
              <a:rPr lang="es-ES_tradnl" sz="1000" dirty="0">
                <a:solidFill>
                  <a:schemeClr val="tx1"/>
                </a:solidFill>
              </a:rPr>
              <a:t>/en-</a:t>
            </a:r>
            <a:r>
              <a:rPr lang="es-ES_tradnl" sz="1000" dirty="0" err="1">
                <a:solidFill>
                  <a:schemeClr val="tx1"/>
                </a:solidFill>
              </a:rPr>
              <a:t>us</a:t>
            </a:r>
            <a:r>
              <a:rPr lang="es-ES_tradnl" sz="1000" dirty="0">
                <a:solidFill>
                  <a:schemeClr val="tx1"/>
                </a:solidFill>
              </a:rPr>
              <a:t>/</a:t>
            </a:r>
            <a:r>
              <a:rPr lang="es-ES_tradnl" sz="1000" dirty="0" err="1">
                <a:solidFill>
                  <a:schemeClr val="tx1"/>
                </a:solidFill>
              </a:rPr>
              <a:t>azure</a:t>
            </a:r>
            <a:r>
              <a:rPr lang="es-ES_tradnl" sz="1000" dirty="0">
                <a:solidFill>
                  <a:schemeClr val="tx1"/>
                </a:solidFill>
              </a:rPr>
              <a:t>/active-</a:t>
            </a:r>
            <a:r>
              <a:rPr lang="es-ES_tradnl" sz="1000" dirty="0" err="1">
                <a:solidFill>
                  <a:schemeClr val="tx1"/>
                </a:solidFill>
              </a:rPr>
              <a:t>directory</a:t>
            </a:r>
            <a:r>
              <a:rPr lang="es-ES_tradnl" sz="1000" dirty="0">
                <a:solidFill>
                  <a:schemeClr val="tx1"/>
                </a:solidFill>
              </a:rPr>
              <a:t>/</a:t>
            </a:r>
            <a:r>
              <a:rPr lang="es-ES_tradnl" sz="1000" dirty="0" err="1">
                <a:solidFill>
                  <a:schemeClr val="tx1"/>
                </a:solidFill>
              </a:rPr>
              <a:t>authentication</a:t>
            </a:r>
            <a:r>
              <a:rPr lang="es-ES_tradnl" sz="1000" dirty="0">
                <a:solidFill>
                  <a:schemeClr val="tx1"/>
                </a:solidFill>
              </a:rPr>
              <a:t>/</a:t>
            </a:r>
            <a:r>
              <a:rPr lang="es-ES_tradnl" sz="1000" dirty="0" err="1">
                <a:solidFill>
                  <a:schemeClr val="tx1"/>
                </a:solidFill>
              </a:rPr>
              <a:t>howto-mfa</a:t>
            </a:r>
            <a:r>
              <a:rPr lang="es-ES_tradnl" sz="1000" dirty="0">
                <a:solidFill>
                  <a:schemeClr val="tx1"/>
                </a:solidFill>
              </a:rPr>
              <a:t>- </a:t>
            </a:r>
            <a:r>
              <a:rPr lang="es-ES_tradnl" sz="1000" dirty="0" err="1">
                <a:solidFill>
                  <a:schemeClr val="tx1"/>
                </a:solidFill>
              </a:rPr>
              <a:t>getstarted</a:t>
            </a:r>
            <a:endParaRPr lang="es-ES_tradnl" sz="1000" dirty="0">
              <a:solidFill>
                <a:schemeClr val="tx1"/>
              </a:solidFill>
            </a:endParaRPr>
          </a:p>
          <a:p>
            <a:r>
              <a:rPr lang="es-ES_tradnl" sz="1000" dirty="0">
                <a:solidFill>
                  <a:schemeClr val="tx1"/>
                </a:solidFill>
              </a:rPr>
              <a:t>https://</a:t>
            </a:r>
            <a:r>
              <a:rPr lang="es-ES_tradnl" sz="1000" dirty="0" err="1">
                <a:solidFill>
                  <a:schemeClr val="tx1"/>
                </a:solidFill>
              </a:rPr>
              <a:t>docs.microsoft.com</a:t>
            </a:r>
            <a:r>
              <a:rPr lang="es-ES_tradnl" sz="1000" dirty="0">
                <a:solidFill>
                  <a:schemeClr val="tx1"/>
                </a:solidFill>
              </a:rPr>
              <a:t>/en-</a:t>
            </a:r>
            <a:r>
              <a:rPr lang="es-ES_tradnl" sz="1000" dirty="0" err="1">
                <a:solidFill>
                  <a:schemeClr val="tx1"/>
                </a:solidFill>
              </a:rPr>
              <a:t>us</a:t>
            </a:r>
            <a:r>
              <a:rPr lang="es-ES_tradnl" sz="1000" dirty="0">
                <a:solidFill>
                  <a:schemeClr val="tx1"/>
                </a:solidFill>
              </a:rPr>
              <a:t>/</a:t>
            </a:r>
            <a:r>
              <a:rPr lang="es-ES_tradnl" sz="1000" dirty="0" err="1">
                <a:solidFill>
                  <a:schemeClr val="tx1"/>
                </a:solidFill>
              </a:rPr>
              <a:t>azure</a:t>
            </a:r>
            <a:r>
              <a:rPr lang="es-ES_tradnl" sz="1000" dirty="0">
                <a:solidFill>
                  <a:schemeClr val="tx1"/>
                </a:solidFill>
              </a:rPr>
              <a:t>/virtual-machines/</a:t>
            </a:r>
            <a:r>
              <a:rPr lang="es-ES_tradnl" sz="1000" dirty="0" err="1">
                <a:solidFill>
                  <a:schemeClr val="tx1"/>
                </a:solidFill>
              </a:rPr>
              <a:t>workloads</a:t>
            </a:r>
            <a:r>
              <a:rPr lang="es-ES_tradnl" sz="1000" dirty="0">
                <a:solidFill>
                  <a:schemeClr val="tx1"/>
                </a:solidFill>
              </a:rPr>
              <a:t>/</a:t>
            </a:r>
            <a:r>
              <a:rPr lang="es-ES_tradnl" sz="1000" dirty="0" err="1">
                <a:solidFill>
                  <a:schemeClr val="tx1"/>
                </a:solidFill>
              </a:rPr>
              <a:t>sap</a:t>
            </a:r>
            <a:r>
              <a:rPr lang="es-ES_tradnl" sz="1000" dirty="0">
                <a:solidFill>
                  <a:schemeClr val="tx1"/>
                </a:solidFill>
              </a:rPr>
              <a:t>/</a:t>
            </a:r>
            <a:r>
              <a:rPr lang="es-ES_tradnl" sz="1000" dirty="0" err="1">
                <a:solidFill>
                  <a:schemeClr val="tx1"/>
                </a:solidFill>
              </a:rPr>
              <a:t>sap-proximity</a:t>
            </a:r>
            <a:r>
              <a:rPr lang="es-ES_tradnl" sz="1000" dirty="0">
                <a:solidFill>
                  <a:schemeClr val="tx1"/>
                </a:solidFill>
              </a:rPr>
              <a:t>- </a:t>
            </a:r>
            <a:r>
              <a:rPr lang="es-ES_tradnl" sz="1000" dirty="0" err="1">
                <a:solidFill>
                  <a:schemeClr val="tx1"/>
                </a:solidFill>
              </a:rPr>
              <a:t>placement-scenarios</a:t>
            </a:r>
            <a:endParaRPr lang="es-ES_tradnl" sz="1000" dirty="0">
              <a:solidFill>
                <a:schemeClr val="tx1"/>
              </a:solidFill>
            </a:endParaRPr>
          </a:p>
          <a:p>
            <a:r>
              <a:rPr lang="es-ES_tradnl" sz="1000" dirty="0">
                <a:solidFill>
                  <a:schemeClr val="tx1"/>
                </a:solidFill>
                <a:hlinkClick r:id="rId3">
                  <a:extLst>
                    <a:ext uri="{A12FA001-AC4F-418D-AE19-62706E023703}">
                      <ahyp:hlinkClr xmlns:ahyp="http://schemas.microsoft.com/office/drawing/2018/hyperlinkcolor" val="tx"/>
                    </a:ext>
                  </a:extLst>
                </a:hlinkClick>
              </a:rPr>
              <a:t>https://azure.microsoft.com/en-us/blog/sap-on-azure-architecture-designing-for- performance-and-scalability/</a:t>
            </a:r>
            <a:endParaRPr lang="es-ES_tradnl" sz="1000" dirty="0">
              <a:solidFill>
                <a:schemeClr val="tx1"/>
              </a:solidFill>
            </a:endParaRPr>
          </a:p>
          <a:p>
            <a:r>
              <a:rPr lang="es-ES_tradnl" sz="1000" dirty="0">
                <a:solidFill>
                  <a:schemeClr val="tx1"/>
                </a:solidFill>
              </a:rPr>
              <a:t>https://</a:t>
            </a:r>
            <a:r>
              <a:rPr lang="es-ES_tradnl" sz="1000" dirty="0" err="1">
                <a:solidFill>
                  <a:schemeClr val="tx1"/>
                </a:solidFill>
              </a:rPr>
              <a:t>www.sap.com</a:t>
            </a:r>
            <a:r>
              <a:rPr lang="es-ES_tradnl" sz="1000" dirty="0">
                <a:solidFill>
                  <a:schemeClr val="tx1"/>
                </a:solidFill>
              </a:rPr>
              <a:t>/</a:t>
            </a:r>
            <a:r>
              <a:rPr lang="es-ES_tradnl" sz="1000" dirty="0" err="1">
                <a:solidFill>
                  <a:schemeClr val="tx1"/>
                </a:solidFill>
              </a:rPr>
              <a:t>dmc</a:t>
            </a:r>
            <a:r>
              <a:rPr lang="es-ES_tradnl" sz="1000" dirty="0">
                <a:solidFill>
                  <a:schemeClr val="tx1"/>
                </a:solidFill>
              </a:rPr>
              <a:t>/</a:t>
            </a:r>
            <a:r>
              <a:rPr lang="es-ES_tradnl" sz="1000" dirty="0" err="1">
                <a:solidFill>
                  <a:schemeClr val="tx1"/>
                </a:solidFill>
              </a:rPr>
              <a:t>exp</a:t>
            </a:r>
            <a:r>
              <a:rPr lang="es-ES_tradnl" sz="1000" dirty="0">
                <a:solidFill>
                  <a:schemeClr val="tx1"/>
                </a:solidFill>
              </a:rPr>
              <a:t>/2014-09-02-hana-hardware/</a:t>
            </a:r>
            <a:r>
              <a:rPr lang="es-ES_tradnl" sz="1000" dirty="0" err="1">
                <a:solidFill>
                  <a:schemeClr val="tx1"/>
                </a:solidFill>
              </a:rPr>
              <a:t>enEN</a:t>
            </a:r>
            <a:r>
              <a:rPr lang="es-ES_tradnl" sz="1000" dirty="0">
                <a:solidFill>
                  <a:schemeClr val="tx1"/>
                </a:solidFill>
              </a:rPr>
              <a:t>/</a:t>
            </a:r>
            <a:r>
              <a:rPr lang="es-ES_tradnl" sz="1000" dirty="0" err="1">
                <a:solidFill>
                  <a:schemeClr val="tx1"/>
                </a:solidFill>
              </a:rPr>
              <a:t>iaas.html#categories</a:t>
            </a:r>
            <a:r>
              <a:rPr lang="es-ES_tradnl" sz="1000" dirty="0">
                <a:solidFill>
                  <a:schemeClr val="tx1"/>
                </a:solidFill>
              </a:rPr>
              <a:t>=Microsoft%20Azure</a:t>
            </a:r>
          </a:p>
          <a:p>
            <a:r>
              <a:rPr lang="es-ES_tradnl" sz="1000" dirty="0">
                <a:solidFill>
                  <a:schemeClr val="tx1"/>
                </a:solidFill>
                <a:hlinkClick r:id="rId4"/>
              </a:rPr>
              <a:t>https://techcommunity.microsoft.com/t5/Azure-Active-Directory-Identity/Azure-AD-expands-integration- with-SAP-Identity-Authentication/ba-p/566370</a:t>
            </a:r>
            <a:endParaRPr lang="es-ES_tradnl" sz="1000" dirty="0">
              <a:solidFill>
                <a:schemeClr val="tx1"/>
              </a:solidFill>
            </a:endParaRPr>
          </a:p>
          <a:p>
            <a:endParaRPr lang="es-ES_tradnl" sz="1000" dirty="0">
              <a:solidFill>
                <a:schemeClr val="tx1"/>
              </a:solidFill>
            </a:endParaRPr>
          </a:p>
          <a:p>
            <a:r>
              <a:rPr lang="es-ES_tradnl" sz="1000" b="1" dirty="0">
                <a:solidFill>
                  <a:schemeClr val="tx1"/>
                </a:solidFill>
              </a:rPr>
              <a:t>SAP </a:t>
            </a:r>
            <a:r>
              <a:rPr lang="es-ES_tradnl" sz="1000" b="1" dirty="0" err="1">
                <a:solidFill>
                  <a:schemeClr val="tx1"/>
                </a:solidFill>
              </a:rPr>
              <a:t>on</a:t>
            </a:r>
            <a:r>
              <a:rPr lang="es-ES_tradnl" sz="1000" b="1" dirty="0">
                <a:solidFill>
                  <a:schemeClr val="tx1"/>
                </a:solidFill>
              </a:rPr>
              <a:t> Microsoft Blog: (</a:t>
            </a:r>
            <a:r>
              <a:rPr lang="es-ES_tradnl" sz="1000" b="1" dirty="0" err="1">
                <a:solidFill>
                  <a:schemeClr val="tx1"/>
                </a:solidFill>
              </a:rPr>
              <a:t>includes</a:t>
            </a:r>
            <a:r>
              <a:rPr lang="es-ES_tradnl" sz="1000" b="1" dirty="0">
                <a:solidFill>
                  <a:schemeClr val="tx1"/>
                </a:solidFill>
              </a:rPr>
              <a:t> </a:t>
            </a:r>
            <a:r>
              <a:rPr lang="es-ES_tradnl" sz="1000" b="1" dirty="0" err="1">
                <a:solidFill>
                  <a:schemeClr val="tx1"/>
                </a:solidFill>
              </a:rPr>
              <a:t>great</a:t>
            </a:r>
            <a:r>
              <a:rPr lang="es-ES_tradnl" sz="1000" b="1" dirty="0">
                <a:solidFill>
                  <a:schemeClr val="tx1"/>
                </a:solidFill>
              </a:rPr>
              <a:t> blogs </a:t>
            </a:r>
            <a:r>
              <a:rPr lang="es-ES_tradnl" sz="1000" b="1" dirty="0" err="1">
                <a:solidFill>
                  <a:schemeClr val="tx1"/>
                </a:solidFill>
              </a:rPr>
              <a:t>such</a:t>
            </a:r>
            <a:r>
              <a:rPr lang="es-ES_tradnl" sz="1000" b="1" dirty="0">
                <a:solidFill>
                  <a:schemeClr val="tx1"/>
                </a:solidFill>
              </a:rPr>
              <a:t> as S4H HA </a:t>
            </a:r>
            <a:r>
              <a:rPr lang="es-ES_tradnl" sz="1000" b="1" dirty="0" err="1">
                <a:solidFill>
                  <a:schemeClr val="tx1"/>
                </a:solidFill>
              </a:rPr>
              <a:t>setup</a:t>
            </a:r>
            <a:r>
              <a:rPr lang="es-ES_tradnl" sz="1000" b="1" dirty="0">
                <a:solidFill>
                  <a:schemeClr val="tx1"/>
                </a:solidFill>
              </a:rPr>
              <a:t> </a:t>
            </a:r>
            <a:r>
              <a:rPr lang="es-ES_tradnl" sz="1000" b="1" dirty="0" err="1">
                <a:solidFill>
                  <a:schemeClr val="tx1"/>
                </a:solidFill>
              </a:rPr>
              <a:t>guide</a:t>
            </a:r>
            <a:r>
              <a:rPr lang="es-ES_tradnl" sz="1000" b="1" dirty="0">
                <a:solidFill>
                  <a:schemeClr val="tx1"/>
                </a:solidFill>
              </a:rPr>
              <a:t> and HANA </a:t>
            </a:r>
            <a:r>
              <a:rPr lang="es-ES_tradnl" sz="1000" b="1" dirty="0" err="1">
                <a:solidFill>
                  <a:schemeClr val="tx1"/>
                </a:solidFill>
              </a:rPr>
              <a:t>suse</a:t>
            </a:r>
            <a:r>
              <a:rPr lang="es-ES_tradnl" sz="1000" b="1" dirty="0">
                <a:solidFill>
                  <a:schemeClr val="tx1"/>
                </a:solidFill>
              </a:rPr>
              <a:t> OS </a:t>
            </a:r>
            <a:r>
              <a:rPr lang="es-ES_tradnl" sz="1000" b="1" dirty="0" err="1">
                <a:solidFill>
                  <a:schemeClr val="tx1"/>
                </a:solidFill>
              </a:rPr>
              <a:t>hardening</a:t>
            </a:r>
            <a:r>
              <a:rPr lang="es-ES_tradnl" sz="1000" b="1" dirty="0">
                <a:solidFill>
                  <a:schemeClr val="tx1"/>
                </a:solidFill>
              </a:rPr>
              <a:t>) </a:t>
            </a:r>
            <a:r>
              <a:rPr lang="es-ES_tradnl" sz="1000" dirty="0">
                <a:solidFill>
                  <a:schemeClr val="tx1"/>
                </a:solidFill>
              </a:rPr>
              <a:t>https://</a:t>
            </a:r>
            <a:r>
              <a:rPr lang="es-ES_tradnl" sz="1000" dirty="0" err="1">
                <a:solidFill>
                  <a:schemeClr val="tx1"/>
                </a:solidFill>
              </a:rPr>
              <a:t>techcommunity.microsoft.com</a:t>
            </a:r>
            <a:r>
              <a:rPr lang="es-ES_tradnl" sz="1000" dirty="0">
                <a:solidFill>
                  <a:schemeClr val="tx1"/>
                </a:solidFill>
              </a:rPr>
              <a:t>/t5/Running-SAP-</a:t>
            </a:r>
            <a:r>
              <a:rPr lang="es-ES_tradnl" sz="1000" dirty="0" err="1">
                <a:solidFill>
                  <a:schemeClr val="tx1"/>
                </a:solidFill>
              </a:rPr>
              <a:t>Applications</a:t>
            </a:r>
            <a:r>
              <a:rPr lang="es-ES_tradnl" sz="1000" dirty="0">
                <a:solidFill>
                  <a:schemeClr val="tx1"/>
                </a:solidFill>
              </a:rPr>
              <a:t>-</a:t>
            </a:r>
            <a:r>
              <a:rPr lang="es-ES_tradnl" sz="1000" dirty="0" err="1">
                <a:solidFill>
                  <a:schemeClr val="tx1"/>
                </a:solidFill>
              </a:rPr>
              <a:t>on-the</a:t>
            </a:r>
            <a:r>
              <a:rPr lang="es-ES_tradnl" sz="1000" dirty="0">
                <a:solidFill>
                  <a:schemeClr val="tx1"/>
                </a:solidFill>
              </a:rPr>
              <a:t>/</a:t>
            </a:r>
            <a:r>
              <a:rPr lang="es-ES_tradnl" sz="1000" dirty="0" err="1">
                <a:solidFill>
                  <a:schemeClr val="tx1"/>
                </a:solidFill>
              </a:rPr>
              <a:t>bg</a:t>
            </a:r>
            <a:r>
              <a:rPr lang="es-ES_tradnl" sz="1000" dirty="0">
                <a:solidFill>
                  <a:schemeClr val="tx1"/>
                </a:solidFill>
              </a:rPr>
              <a:t>- p/</a:t>
            </a:r>
            <a:r>
              <a:rPr lang="es-ES_tradnl" sz="1000" dirty="0" err="1">
                <a:solidFill>
                  <a:schemeClr val="tx1"/>
                </a:solidFill>
              </a:rPr>
              <a:t>SAPApplications</a:t>
            </a:r>
            <a:endParaRPr lang="es-ES_tradnl" sz="1000" dirty="0">
              <a:solidFill>
                <a:schemeClr val="tx1"/>
              </a:solidFill>
            </a:endParaRPr>
          </a:p>
          <a:p>
            <a:endParaRPr lang="es-ES_tradnl" sz="1000" dirty="0">
              <a:solidFill>
                <a:schemeClr val="tx1"/>
              </a:solidFill>
            </a:endParaRPr>
          </a:p>
          <a:p>
            <a:r>
              <a:rPr lang="es-ES_tradnl" sz="1000" b="1" dirty="0">
                <a:solidFill>
                  <a:schemeClr val="tx1"/>
                </a:solidFill>
              </a:rPr>
              <a:t>Hana </a:t>
            </a:r>
            <a:r>
              <a:rPr lang="es-ES_tradnl" sz="1000" b="1" dirty="0" err="1">
                <a:solidFill>
                  <a:schemeClr val="tx1"/>
                </a:solidFill>
              </a:rPr>
              <a:t>Large</a:t>
            </a:r>
            <a:r>
              <a:rPr lang="es-ES_tradnl" sz="1000" b="1" dirty="0">
                <a:solidFill>
                  <a:schemeClr val="tx1"/>
                </a:solidFill>
              </a:rPr>
              <a:t> </a:t>
            </a:r>
            <a:r>
              <a:rPr lang="es-ES_tradnl" sz="1000" b="1" dirty="0" err="1">
                <a:solidFill>
                  <a:schemeClr val="tx1"/>
                </a:solidFill>
              </a:rPr>
              <a:t>Instances</a:t>
            </a:r>
            <a:r>
              <a:rPr lang="es-ES_tradnl" sz="1000" b="1" dirty="0">
                <a:solidFill>
                  <a:schemeClr val="tx1"/>
                </a:solidFill>
              </a:rPr>
              <a:t>:</a:t>
            </a:r>
          </a:p>
          <a:p>
            <a:r>
              <a:rPr lang="es-ES_tradnl" sz="1000" dirty="0">
                <a:solidFill>
                  <a:schemeClr val="tx1"/>
                </a:solidFill>
              </a:rPr>
              <a:t>https://</a:t>
            </a:r>
            <a:r>
              <a:rPr lang="es-ES_tradnl" sz="1000" dirty="0" err="1">
                <a:solidFill>
                  <a:schemeClr val="tx1"/>
                </a:solidFill>
              </a:rPr>
              <a:t>docs.microsoft.com</a:t>
            </a:r>
            <a:r>
              <a:rPr lang="es-ES_tradnl" sz="1000" dirty="0">
                <a:solidFill>
                  <a:schemeClr val="tx1"/>
                </a:solidFill>
              </a:rPr>
              <a:t>/en-</a:t>
            </a:r>
            <a:r>
              <a:rPr lang="es-ES_tradnl" sz="1000" dirty="0" err="1">
                <a:solidFill>
                  <a:schemeClr val="tx1"/>
                </a:solidFill>
              </a:rPr>
              <a:t>us</a:t>
            </a:r>
            <a:r>
              <a:rPr lang="es-ES_tradnl" sz="1000" dirty="0">
                <a:solidFill>
                  <a:schemeClr val="tx1"/>
                </a:solidFill>
              </a:rPr>
              <a:t>/</a:t>
            </a:r>
            <a:r>
              <a:rPr lang="es-ES_tradnl" sz="1000" dirty="0" err="1">
                <a:solidFill>
                  <a:schemeClr val="tx1"/>
                </a:solidFill>
              </a:rPr>
              <a:t>azure</a:t>
            </a:r>
            <a:r>
              <a:rPr lang="es-ES_tradnl" sz="1000" dirty="0">
                <a:solidFill>
                  <a:schemeClr val="tx1"/>
                </a:solidFill>
              </a:rPr>
              <a:t>/virtual-machines/</a:t>
            </a:r>
            <a:r>
              <a:rPr lang="es-ES_tradnl" sz="1000" dirty="0" err="1">
                <a:solidFill>
                  <a:schemeClr val="tx1"/>
                </a:solidFill>
              </a:rPr>
              <a:t>workloads</a:t>
            </a:r>
            <a:r>
              <a:rPr lang="es-ES_tradnl" sz="1000" dirty="0">
                <a:solidFill>
                  <a:schemeClr val="tx1"/>
                </a:solidFill>
              </a:rPr>
              <a:t>/</a:t>
            </a:r>
            <a:r>
              <a:rPr lang="es-ES_tradnl" sz="1000" dirty="0" err="1">
                <a:solidFill>
                  <a:schemeClr val="tx1"/>
                </a:solidFill>
              </a:rPr>
              <a:t>sap</a:t>
            </a:r>
            <a:r>
              <a:rPr lang="es-ES_tradnl" sz="1000" dirty="0">
                <a:solidFill>
                  <a:schemeClr val="tx1"/>
                </a:solidFill>
              </a:rPr>
              <a:t>/</a:t>
            </a:r>
            <a:r>
              <a:rPr lang="es-ES_tradnl" sz="1000" dirty="0" err="1">
                <a:solidFill>
                  <a:schemeClr val="tx1"/>
                </a:solidFill>
              </a:rPr>
              <a:t>hana</a:t>
            </a:r>
            <a:r>
              <a:rPr lang="es-ES_tradnl" sz="1000" dirty="0">
                <a:solidFill>
                  <a:schemeClr val="tx1"/>
                </a:solidFill>
              </a:rPr>
              <a:t>- </a:t>
            </a:r>
            <a:r>
              <a:rPr lang="es-ES_tradnl" sz="1000" dirty="0" err="1">
                <a:solidFill>
                  <a:schemeClr val="tx1"/>
                </a:solidFill>
              </a:rPr>
              <a:t>overview-architecture</a:t>
            </a:r>
            <a:endParaRPr lang="es-ES_tradnl" sz="1000" dirty="0">
              <a:solidFill>
                <a:schemeClr val="tx1"/>
              </a:solidFill>
            </a:endParaRPr>
          </a:p>
          <a:p>
            <a:endParaRPr lang="es-ES_tradnl" sz="1000" dirty="0">
              <a:solidFill>
                <a:schemeClr val="tx1"/>
              </a:solidFill>
            </a:endParaRPr>
          </a:p>
          <a:p>
            <a:r>
              <a:rPr lang="es-ES_tradnl" sz="1000" b="1" dirty="0">
                <a:solidFill>
                  <a:schemeClr val="tx1"/>
                </a:solidFill>
              </a:rPr>
              <a:t>HLI Roles and </a:t>
            </a:r>
            <a:r>
              <a:rPr lang="es-ES_tradnl" sz="1000" b="1" dirty="0" err="1">
                <a:solidFill>
                  <a:schemeClr val="tx1"/>
                </a:solidFill>
              </a:rPr>
              <a:t>Responsibilities</a:t>
            </a:r>
            <a:r>
              <a:rPr lang="es-ES_tradnl" sz="1000" b="1" dirty="0">
                <a:solidFill>
                  <a:schemeClr val="tx1"/>
                </a:solidFill>
              </a:rPr>
              <a:t>:</a:t>
            </a:r>
          </a:p>
          <a:p>
            <a:r>
              <a:rPr lang="es-ES_tradnl" sz="1000" dirty="0">
                <a:solidFill>
                  <a:schemeClr val="tx1"/>
                </a:solidFill>
                <a:hlinkClick r:id="rId5"/>
              </a:rPr>
              <a:t>https://docs.microsoft.com/en-us/azure/virtual-machines/workloads/sap/hana-operations-model</a:t>
            </a:r>
            <a:endParaRPr lang="es-ES_tradnl" sz="1000" dirty="0">
              <a:solidFill>
                <a:schemeClr val="tx1"/>
              </a:solidFill>
            </a:endParaRPr>
          </a:p>
          <a:p>
            <a:endParaRPr lang="es-ES_tradnl" sz="1000" dirty="0">
              <a:solidFill>
                <a:schemeClr val="tx1"/>
              </a:solidFill>
            </a:endParaRPr>
          </a:p>
          <a:p>
            <a:r>
              <a:rPr lang="es-ES_tradnl" sz="1000" b="1" dirty="0">
                <a:solidFill>
                  <a:schemeClr val="tx1"/>
                </a:solidFill>
              </a:rPr>
              <a:t>M Series VM Storage </a:t>
            </a:r>
            <a:r>
              <a:rPr lang="es-ES_tradnl" sz="1000" b="1" dirty="0" err="1">
                <a:solidFill>
                  <a:schemeClr val="tx1"/>
                </a:solidFill>
              </a:rPr>
              <a:t>Recommendations</a:t>
            </a:r>
            <a:r>
              <a:rPr lang="es-ES_tradnl" sz="1000" b="1" dirty="0">
                <a:solidFill>
                  <a:schemeClr val="tx1"/>
                </a:solidFill>
              </a:rPr>
              <a:t> </a:t>
            </a:r>
            <a:r>
              <a:rPr lang="es-ES_tradnl" sz="1000" b="1" dirty="0" err="1">
                <a:solidFill>
                  <a:schemeClr val="tx1"/>
                </a:solidFill>
              </a:rPr>
              <a:t>for</a:t>
            </a:r>
            <a:r>
              <a:rPr lang="es-ES_tradnl" sz="1000" b="1" dirty="0">
                <a:solidFill>
                  <a:schemeClr val="tx1"/>
                </a:solidFill>
              </a:rPr>
              <a:t> HANA:</a:t>
            </a:r>
          </a:p>
          <a:p>
            <a:r>
              <a:rPr lang="es-ES_tradnl" sz="1000" dirty="0">
                <a:solidFill>
                  <a:schemeClr val="tx1"/>
                </a:solidFill>
              </a:rPr>
              <a:t>https://</a:t>
            </a:r>
            <a:r>
              <a:rPr lang="es-ES_tradnl" sz="1000" dirty="0" err="1">
                <a:solidFill>
                  <a:schemeClr val="tx1"/>
                </a:solidFill>
              </a:rPr>
              <a:t>docs.microsoft.com</a:t>
            </a:r>
            <a:r>
              <a:rPr lang="es-ES_tradnl" sz="1000" dirty="0">
                <a:solidFill>
                  <a:schemeClr val="tx1"/>
                </a:solidFill>
              </a:rPr>
              <a:t>/en-</a:t>
            </a:r>
            <a:r>
              <a:rPr lang="es-ES_tradnl" sz="1000" dirty="0" err="1">
                <a:solidFill>
                  <a:schemeClr val="tx1"/>
                </a:solidFill>
              </a:rPr>
              <a:t>us</a:t>
            </a:r>
            <a:r>
              <a:rPr lang="es-ES_tradnl" sz="1000" dirty="0">
                <a:solidFill>
                  <a:schemeClr val="tx1"/>
                </a:solidFill>
              </a:rPr>
              <a:t>/</a:t>
            </a:r>
            <a:r>
              <a:rPr lang="es-ES_tradnl" sz="1000" dirty="0" err="1">
                <a:solidFill>
                  <a:schemeClr val="tx1"/>
                </a:solidFill>
              </a:rPr>
              <a:t>azure</a:t>
            </a:r>
            <a:r>
              <a:rPr lang="es-ES_tradnl" sz="1000" dirty="0">
                <a:solidFill>
                  <a:schemeClr val="tx1"/>
                </a:solidFill>
              </a:rPr>
              <a:t>/virtual-machines/</a:t>
            </a:r>
            <a:r>
              <a:rPr lang="es-ES_tradnl" sz="1000" dirty="0" err="1">
                <a:solidFill>
                  <a:schemeClr val="tx1"/>
                </a:solidFill>
              </a:rPr>
              <a:t>workloads</a:t>
            </a:r>
            <a:r>
              <a:rPr lang="es-ES_tradnl" sz="1000" dirty="0">
                <a:solidFill>
                  <a:schemeClr val="tx1"/>
                </a:solidFill>
              </a:rPr>
              <a:t>/</a:t>
            </a:r>
            <a:r>
              <a:rPr lang="es-ES_tradnl" sz="1000" dirty="0" err="1">
                <a:solidFill>
                  <a:schemeClr val="tx1"/>
                </a:solidFill>
              </a:rPr>
              <a:t>sap</a:t>
            </a:r>
            <a:r>
              <a:rPr lang="es-ES_tradnl" sz="1000" dirty="0">
                <a:solidFill>
                  <a:schemeClr val="tx1"/>
                </a:solidFill>
              </a:rPr>
              <a:t>/</a:t>
            </a:r>
            <a:r>
              <a:rPr lang="es-ES_tradnl" sz="1000" dirty="0" err="1">
                <a:solidFill>
                  <a:schemeClr val="tx1"/>
                </a:solidFill>
              </a:rPr>
              <a:t>hana-vm-operations</a:t>
            </a:r>
            <a:r>
              <a:rPr lang="es-ES_tradnl" sz="1000" dirty="0">
                <a:solidFill>
                  <a:schemeClr val="tx1"/>
                </a:solidFill>
              </a:rPr>
              <a:t>- storage</a:t>
            </a:r>
          </a:p>
          <a:p>
            <a:endParaRPr lang="es-ES_tradnl" sz="1000" dirty="0">
              <a:solidFill>
                <a:schemeClr val="tx1"/>
              </a:solidFill>
            </a:endParaRPr>
          </a:p>
          <a:p>
            <a:r>
              <a:rPr lang="es-ES_tradnl" sz="1000" b="1" dirty="0" err="1">
                <a:solidFill>
                  <a:schemeClr val="tx1"/>
                </a:solidFill>
              </a:rPr>
              <a:t>ExpressRoute</a:t>
            </a:r>
            <a:r>
              <a:rPr lang="es-ES_tradnl" sz="1000" b="1" dirty="0">
                <a:solidFill>
                  <a:schemeClr val="tx1"/>
                </a:solidFill>
              </a:rPr>
              <a:t> Global </a:t>
            </a:r>
            <a:r>
              <a:rPr lang="es-ES_tradnl" sz="1000" b="1" dirty="0" err="1">
                <a:solidFill>
                  <a:schemeClr val="tx1"/>
                </a:solidFill>
              </a:rPr>
              <a:t>Reach</a:t>
            </a:r>
            <a:r>
              <a:rPr lang="es-ES_tradnl" sz="1000" b="1" dirty="0">
                <a:solidFill>
                  <a:schemeClr val="tx1"/>
                </a:solidFill>
              </a:rPr>
              <a:t> More </a:t>
            </a:r>
            <a:r>
              <a:rPr lang="es-ES_tradnl" sz="1000" b="1" dirty="0" err="1">
                <a:solidFill>
                  <a:schemeClr val="tx1"/>
                </a:solidFill>
              </a:rPr>
              <a:t>information</a:t>
            </a:r>
            <a:r>
              <a:rPr lang="es-ES_tradnl" sz="1000" b="1" dirty="0">
                <a:solidFill>
                  <a:schemeClr val="tx1"/>
                </a:solidFill>
              </a:rPr>
              <a:t>:</a:t>
            </a:r>
          </a:p>
          <a:p>
            <a:r>
              <a:rPr lang="es-ES_tradnl" sz="1000" dirty="0">
                <a:solidFill>
                  <a:schemeClr val="tx1"/>
                </a:solidFill>
                <a:hlinkClick r:id="rId6"/>
              </a:rPr>
              <a:t>https://docs.microsoft.com/en-us/azure/expressroute/expressroute-global-reach</a:t>
            </a:r>
            <a:endParaRPr lang="es-ES_tradnl" sz="1000" dirty="0">
              <a:solidFill>
                <a:schemeClr val="tx1"/>
              </a:solidFill>
            </a:endParaRPr>
          </a:p>
          <a:p>
            <a:endParaRPr lang="es-ES_tradnl" sz="1000" dirty="0">
              <a:solidFill>
                <a:schemeClr val="tx1"/>
              </a:solidFill>
            </a:endParaRPr>
          </a:p>
          <a:p>
            <a:r>
              <a:rPr lang="es-ES_tradnl" sz="1000" b="1" dirty="0">
                <a:solidFill>
                  <a:schemeClr val="tx1"/>
                </a:solidFill>
              </a:rPr>
              <a:t>HANA </a:t>
            </a:r>
            <a:r>
              <a:rPr lang="es-ES_tradnl" sz="1000" b="1" dirty="0" err="1">
                <a:solidFill>
                  <a:schemeClr val="tx1"/>
                </a:solidFill>
              </a:rPr>
              <a:t>Large</a:t>
            </a:r>
            <a:r>
              <a:rPr lang="es-ES_tradnl" sz="1000" b="1" dirty="0">
                <a:solidFill>
                  <a:schemeClr val="tx1"/>
                </a:solidFill>
              </a:rPr>
              <a:t> </a:t>
            </a:r>
            <a:r>
              <a:rPr lang="es-ES_tradnl" sz="1000" b="1" dirty="0" err="1">
                <a:solidFill>
                  <a:schemeClr val="tx1"/>
                </a:solidFill>
              </a:rPr>
              <a:t>Instances</a:t>
            </a:r>
            <a:r>
              <a:rPr lang="es-ES_tradnl" sz="1000" b="1" dirty="0">
                <a:solidFill>
                  <a:schemeClr val="tx1"/>
                </a:solidFill>
              </a:rPr>
              <a:t> in </a:t>
            </a:r>
            <a:r>
              <a:rPr lang="es-ES_tradnl" sz="1000" b="1" dirty="0" err="1">
                <a:solidFill>
                  <a:schemeClr val="tx1"/>
                </a:solidFill>
              </a:rPr>
              <a:t>the</a:t>
            </a:r>
            <a:r>
              <a:rPr lang="es-ES_tradnl" sz="1000" b="1" dirty="0">
                <a:solidFill>
                  <a:schemeClr val="tx1"/>
                </a:solidFill>
              </a:rPr>
              <a:t> Azure Portal and </a:t>
            </a:r>
            <a:r>
              <a:rPr lang="es-ES_tradnl" sz="1000" b="1" dirty="0" err="1">
                <a:solidFill>
                  <a:schemeClr val="tx1"/>
                </a:solidFill>
              </a:rPr>
              <a:t>Revision</a:t>
            </a:r>
            <a:r>
              <a:rPr lang="es-ES_tradnl" sz="1000" b="1" dirty="0">
                <a:solidFill>
                  <a:schemeClr val="tx1"/>
                </a:solidFill>
              </a:rPr>
              <a:t> 4 HLI </a:t>
            </a:r>
            <a:r>
              <a:rPr lang="es-ES_tradnl" sz="1000" b="1" dirty="0" err="1">
                <a:solidFill>
                  <a:schemeClr val="tx1"/>
                </a:solidFill>
              </a:rPr>
              <a:t>information</a:t>
            </a:r>
            <a:r>
              <a:rPr lang="es-ES_tradnl" sz="1000" b="1" dirty="0">
                <a:solidFill>
                  <a:schemeClr val="tx1"/>
                </a:solidFill>
              </a:rPr>
              <a:t>:</a:t>
            </a:r>
          </a:p>
          <a:p>
            <a:r>
              <a:rPr lang="es-ES_tradnl" sz="1000" dirty="0">
                <a:solidFill>
                  <a:schemeClr val="tx1"/>
                </a:solidFill>
              </a:rPr>
              <a:t>https://</a:t>
            </a:r>
            <a:r>
              <a:rPr lang="es-ES_tradnl" sz="1000" dirty="0" err="1">
                <a:solidFill>
                  <a:schemeClr val="tx1"/>
                </a:solidFill>
              </a:rPr>
              <a:t>docs.microsoft.com</a:t>
            </a:r>
            <a:r>
              <a:rPr lang="es-ES_tradnl" sz="1000" dirty="0">
                <a:solidFill>
                  <a:schemeClr val="tx1"/>
                </a:solidFill>
              </a:rPr>
              <a:t>/en-</a:t>
            </a:r>
            <a:r>
              <a:rPr lang="es-ES_tradnl" sz="1000" dirty="0" err="1">
                <a:solidFill>
                  <a:schemeClr val="tx1"/>
                </a:solidFill>
              </a:rPr>
              <a:t>us</a:t>
            </a:r>
            <a:r>
              <a:rPr lang="es-ES_tradnl" sz="1000" dirty="0">
                <a:solidFill>
                  <a:schemeClr val="tx1"/>
                </a:solidFill>
              </a:rPr>
              <a:t>/</a:t>
            </a:r>
            <a:r>
              <a:rPr lang="es-ES_tradnl" sz="1000" dirty="0" err="1">
                <a:solidFill>
                  <a:schemeClr val="tx1"/>
                </a:solidFill>
              </a:rPr>
              <a:t>azure</a:t>
            </a:r>
            <a:r>
              <a:rPr lang="es-ES_tradnl" sz="1000" dirty="0">
                <a:solidFill>
                  <a:schemeClr val="tx1"/>
                </a:solidFill>
              </a:rPr>
              <a:t>/virtual-machines/</a:t>
            </a:r>
            <a:r>
              <a:rPr lang="es-ES_tradnl" sz="1000" dirty="0" err="1">
                <a:solidFill>
                  <a:schemeClr val="tx1"/>
                </a:solidFill>
              </a:rPr>
              <a:t>workloads</a:t>
            </a:r>
            <a:r>
              <a:rPr lang="es-ES_tradnl" sz="1000" dirty="0">
                <a:solidFill>
                  <a:schemeClr val="tx1"/>
                </a:solidFill>
              </a:rPr>
              <a:t>/</a:t>
            </a:r>
            <a:r>
              <a:rPr lang="es-ES_tradnl" sz="1000" dirty="0" err="1">
                <a:solidFill>
                  <a:schemeClr val="tx1"/>
                </a:solidFill>
              </a:rPr>
              <a:t>sap</a:t>
            </a:r>
            <a:r>
              <a:rPr lang="es-ES_tradnl" sz="1000" dirty="0">
                <a:solidFill>
                  <a:schemeClr val="tx1"/>
                </a:solidFill>
              </a:rPr>
              <a:t>/</a:t>
            </a:r>
            <a:r>
              <a:rPr lang="es-ES_tradnl" sz="1000" dirty="0" err="1">
                <a:solidFill>
                  <a:schemeClr val="tx1"/>
                </a:solidFill>
              </a:rPr>
              <a:t>hana</a:t>
            </a:r>
            <a:r>
              <a:rPr lang="es-ES_tradnl" sz="1000" dirty="0">
                <a:solidFill>
                  <a:schemeClr val="tx1"/>
                </a:solidFill>
              </a:rPr>
              <a:t>-li-portal</a:t>
            </a:r>
          </a:p>
        </p:txBody>
      </p:sp>
    </p:spTree>
    <p:extLst>
      <p:ext uri="{BB962C8B-B14F-4D97-AF65-F5344CB8AC3E}">
        <p14:creationId xmlns:p14="http://schemas.microsoft.com/office/powerpoint/2010/main" val="197802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_tradnl" sz="4800" dirty="0">
                <a:solidFill>
                  <a:schemeClr val="tx1"/>
                </a:solidFill>
              </a:rPr>
              <a:t>Agenda</a:t>
            </a:r>
          </a:p>
        </p:txBody>
      </p:sp>
      <p:sp>
        <p:nvSpPr>
          <p:cNvPr id="151" name="Google Shape;151;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_tradnl" dirty="0"/>
              <a:t>Redes</a:t>
            </a:r>
          </a:p>
        </p:txBody>
      </p:sp>
      <p:sp>
        <p:nvSpPr>
          <p:cNvPr id="152" name="Google Shape;152;p30"/>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_tradnl" dirty="0"/>
              <a:t>Tipos de redes y como seleccionarlas</a:t>
            </a:r>
          </a:p>
        </p:txBody>
      </p:sp>
      <p:sp>
        <p:nvSpPr>
          <p:cNvPr id="153" name="Google Shape;153;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_tradnl" dirty="0"/>
              <a:t>VM’s</a:t>
            </a:r>
          </a:p>
        </p:txBody>
      </p:sp>
      <p:sp>
        <p:nvSpPr>
          <p:cNvPr id="154" name="Google Shape;154;p30"/>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_tradnl" dirty="0"/>
              <a:t>Como dimensionar las VMs basado en su utilización</a:t>
            </a:r>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_tradnl" dirty="0"/>
              <a:t>01</a:t>
            </a:r>
          </a:p>
        </p:txBody>
      </p:sp>
      <p:sp>
        <p:nvSpPr>
          <p:cNvPr id="156" name="Google Shape;156;p30"/>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_tradnl" dirty="0"/>
              <a:t>03</a:t>
            </a:r>
          </a:p>
        </p:txBody>
      </p:sp>
      <p:sp>
        <p:nvSpPr>
          <p:cNvPr id="157" name="Google Shape;157;p30"/>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_tradnl" dirty="0"/>
              <a:t>02</a:t>
            </a:r>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30"/>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_tradnl" dirty="0"/>
              <a:t>04</a:t>
            </a:r>
          </a:p>
        </p:txBody>
      </p:sp>
      <p:sp>
        <p:nvSpPr>
          <p:cNvPr id="161" name="Google Shape;161;p30"/>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_tradnl" dirty="0"/>
              <a:t>05</a:t>
            </a:r>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_tradnl" dirty="0"/>
              <a:t>Almacenamiento</a:t>
            </a:r>
          </a:p>
        </p:txBody>
      </p:sp>
      <p:sp>
        <p:nvSpPr>
          <p:cNvPr id="164" name="Google Shape;164;p30"/>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_tradnl" dirty="0"/>
              <a:t>Recomendaciones sobre almacenamientos</a:t>
            </a:r>
          </a:p>
        </p:txBody>
      </p:sp>
      <p:sp>
        <p:nvSpPr>
          <p:cNvPr id="165" name="Google Shape;165;p30"/>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_tradnl" dirty="0"/>
              <a:t>Manejo de Respaldos</a:t>
            </a:r>
          </a:p>
        </p:txBody>
      </p:sp>
      <p:sp>
        <p:nvSpPr>
          <p:cNvPr id="166" name="Google Shape;166;p30"/>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Consideraciones en los backups y las recuperaciones</a:t>
            </a:r>
          </a:p>
        </p:txBody>
      </p:sp>
      <p:sp>
        <p:nvSpPr>
          <p:cNvPr id="167" name="Google Shape;167;p30"/>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_tradnl" dirty="0"/>
              <a:t>Optimización de Costos</a:t>
            </a:r>
          </a:p>
        </p:txBody>
      </p:sp>
      <p:sp>
        <p:nvSpPr>
          <p:cNvPr id="168" name="Google Shape;168;p30"/>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dirty="0"/>
              <a:t>Algunos consejos para optimizar el costo de componentes de SAP en Azure</a:t>
            </a:r>
          </a:p>
        </p:txBody>
      </p:sp>
      <p:grpSp>
        <p:nvGrpSpPr>
          <p:cNvPr id="29" name="Google Shape;8112;p66">
            <a:extLst>
              <a:ext uri="{FF2B5EF4-FFF2-40B4-BE49-F238E27FC236}">
                <a16:creationId xmlns:a16="http://schemas.microsoft.com/office/drawing/2014/main" id="{B4CCA98F-E14B-7943-B657-3624D7DF78B5}"/>
              </a:ext>
            </a:extLst>
          </p:cNvPr>
          <p:cNvGrpSpPr/>
          <p:nvPr/>
        </p:nvGrpSpPr>
        <p:grpSpPr>
          <a:xfrm>
            <a:off x="1168008" y="2864393"/>
            <a:ext cx="302554" cy="304163"/>
            <a:chOff x="-3852025" y="2764950"/>
            <a:chExt cx="291450" cy="293000"/>
          </a:xfrm>
          <a:solidFill>
            <a:schemeClr val="tx1"/>
          </a:solidFill>
        </p:grpSpPr>
        <p:sp>
          <p:nvSpPr>
            <p:cNvPr id="30" name="Google Shape;8113;p66">
              <a:extLst>
                <a:ext uri="{FF2B5EF4-FFF2-40B4-BE49-F238E27FC236}">
                  <a16:creationId xmlns:a16="http://schemas.microsoft.com/office/drawing/2014/main" id="{FDD246AD-15F2-344C-AE6F-1828CF80A0D2}"/>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8114;p66">
              <a:extLst>
                <a:ext uri="{FF2B5EF4-FFF2-40B4-BE49-F238E27FC236}">
                  <a16:creationId xmlns:a16="http://schemas.microsoft.com/office/drawing/2014/main" id="{3B8F1A6B-17F9-5347-A34C-9B989640EA3C}"/>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8585;p67">
            <a:extLst>
              <a:ext uri="{FF2B5EF4-FFF2-40B4-BE49-F238E27FC236}">
                <a16:creationId xmlns:a16="http://schemas.microsoft.com/office/drawing/2014/main" id="{1E3D4374-6612-4846-8E92-2E54F48F10EA}"/>
              </a:ext>
            </a:extLst>
          </p:cNvPr>
          <p:cNvSpPr/>
          <p:nvPr/>
        </p:nvSpPr>
        <p:spPr>
          <a:xfrm rot="16200000">
            <a:off x="1253475" y="908177"/>
            <a:ext cx="329962" cy="32730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 name="Google Shape;4552;p58">
            <a:extLst>
              <a:ext uri="{FF2B5EF4-FFF2-40B4-BE49-F238E27FC236}">
                <a16:creationId xmlns:a16="http://schemas.microsoft.com/office/drawing/2014/main" id="{029ECE58-F1A0-5644-B8AF-F71139FEAA9A}"/>
              </a:ext>
            </a:extLst>
          </p:cNvPr>
          <p:cNvGrpSpPr/>
          <p:nvPr/>
        </p:nvGrpSpPr>
        <p:grpSpPr>
          <a:xfrm>
            <a:off x="7448406" y="3649657"/>
            <a:ext cx="350302" cy="318241"/>
            <a:chOff x="-62518200" y="2692475"/>
            <a:chExt cx="318225" cy="289100"/>
          </a:xfrm>
          <a:solidFill>
            <a:schemeClr val="tx1"/>
          </a:solidFill>
        </p:grpSpPr>
        <p:sp>
          <p:nvSpPr>
            <p:cNvPr id="37" name="Google Shape;4553;p58">
              <a:extLst>
                <a:ext uri="{FF2B5EF4-FFF2-40B4-BE49-F238E27FC236}">
                  <a16:creationId xmlns:a16="http://schemas.microsoft.com/office/drawing/2014/main" id="{DA9D2F54-DF02-C844-93B3-DB59CC83DA65}"/>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4554;p58">
              <a:extLst>
                <a:ext uri="{FF2B5EF4-FFF2-40B4-BE49-F238E27FC236}">
                  <a16:creationId xmlns:a16="http://schemas.microsoft.com/office/drawing/2014/main" id="{DBE1A659-FDF9-9F4C-965F-44B9E4D0D62E}"/>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 name="Google Shape;7997;p66">
            <a:extLst>
              <a:ext uri="{FF2B5EF4-FFF2-40B4-BE49-F238E27FC236}">
                <a16:creationId xmlns:a16="http://schemas.microsoft.com/office/drawing/2014/main" id="{B0D31317-AFCE-934C-B016-17A03220950C}"/>
              </a:ext>
            </a:extLst>
          </p:cNvPr>
          <p:cNvGrpSpPr/>
          <p:nvPr/>
        </p:nvGrpSpPr>
        <p:grpSpPr>
          <a:xfrm>
            <a:off x="808868" y="1880175"/>
            <a:ext cx="302554" cy="266558"/>
            <a:chOff x="-3137650" y="2067900"/>
            <a:chExt cx="291450" cy="256775"/>
          </a:xfrm>
          <a:solidFill>
            <a:schemeClr val="tx1"/>
          </a:solidFill>
        </p:grpSpPr>
        <p:sp>
          <p:nvSpPr>
            <p:cNvPr id="40" name="Google Shape;7998;p66">
              <a:extLst>
                <a:ext uri="{FF2B5EF4-FFF2-40B4-BE49-F238E27FC236}">
                  <a16:creationId xmlns:a16="http://schemas.microsoft.com/office/drawing/2014/main" id="{A99D0204-41B0-774C-95CE-378394D86B50}"/>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7999;p66">
              <a:extLst>
                <a:ext uri="{FF2B5EF4-FFF2-40B4-BE49-F238E27FC236}">
                  <a16:creationId xmlns:a16="http://schemas.microsoft.com/office/drawing/2014/main" id="{A5C04AF8-C9A9-B642-831C-1A3018F2DBD1}"/>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8000;p66">
              <a:extLst>
                <a:ext uri="{FF2B5EF4-FFF2-40B4-BE49-F238E27FC236}">
                  <a16:creationId xmlns:a16="http://schemas.microsoft.com/office/drawing/2014/main" id="{9344492D-70AB-D44F-8DB1-7F6EECD70A9F}"/>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3" name="Google Shape;8040;p66">
            <a:extLst>
              <a:ext uri="{FF2B5EF4-FFF2-40B4-BE49-F238E27FC236}">
                <a16:creationId xmlns:a16="http://schemas.microsoft.com/office/drawing/2014/main" id="{8B46C0EB-62B4-7F4B-8E9B-9DED69155D93}"/>
              </a:ext>
            </a:extLst>
          </p:cNvPr>
          <p:cNvGrpSpPr/>
          <p:nvPr/>
        </p:nvGrpSpPr>
        <p:grpSpPr>
          <a:xfrm>
            <a:off x="7881947" y="2487993"/>
            <a:ext cx="303359" cy="302528"/>
            <a:chOff x="-2571737" y="2403625"/>
            <a:chExt cx="292225" cy="291425"/>
          </a:xfrm>
          <a:solidFill>
            <a:schemeClr val="tx1"/>
          </a:solidFill>
        </p:grpSpPr>
        <p:sp>
          <p:nvSpPr>
            <p:cNvPr id="44" name="Google Shape;8041;p66">
              <a:extLst>
                <a:ext uri="{FF2B5EF4-FFF2-40B4-BE49-F238E27FC236}">
                  <a16:creationId xmlns:a16="http://schemas.microsoft.com/office/drawing/2014/main" id="{D9694CBB-2B2C-C445-BFC0-2572671B18DA}"/>
                </a:ext>
              </a:extLst>
            </p:cNvPr>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8042;p66">
              <a:extLst>
                <a:ext uri="{FF2B5EF4-FFF2-40B4-BE49-F238E27FC236}">
                  <a16:creationId xmlns:a16="http://schemas.microsoft.com/office/drawing/2014/main" id="{63D74A88-2F97-6C4D-9A5A-5DA798DAAEA3}"/>
                </a:ext>
              </a:extLst>
            </p:cNvPr>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8043;p66">
              <a:extLst>
                <a:ext uri="{FF2B5EF4-FFF2-40B4-BE49-F238E27FC236}">
                  <a16:creationId xmlns:a16="http://schemas.microsoft.com/office/drawing/2014/main" id="{D4BAF00A-6F65-7E4A-B3EF-CDFDA24A4B3F}"/>
                </a:ext>
              </a:extLst>
            </p:cNvPr>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8044;p66">
              <a:extLst>
                <a:ext uri="{FF2B5EF4-FFF2-40B4-BE49-F238E27FC236}">
                  <a16:creationId xmlns:a16="http://schemas.microsoft.com/office/drawing/2014/main" id="{29BCA346-DD43-304F-A950-1E6A7B89F9F1}"/>
                </a:ext>
              </a:extLst>
            </p:cNvPr>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8045;p66">
              <a:extLst>
                <a:ext uri="{FF2B5EF4-FFF2-40B4-BE49-F238E27FC236}">
                  <a16:creationId xmlns:a16="http://schemas.microsoft.com/office/drawing/2014/main" id="{4196E052-C009-9A44-97B5-4D844EFB6CB8}"/>
                </a:ext>
              </a:extLst>
            </p:cNvPr>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8046;p66">
              <a:extLst>
                <a:ext uri="{FF2B5EF4-FFF2-40B4-BE49-F238E27FC236}">
                  <a16:creationId xmlns:a16="http://schemas.microsoft.com/office/drawing/2014/main" id="{1049FCE3-DDC8-2A46-BF4C-72B61EE029CA}"/>
                </a:ext>
              </a:extLst>
            </p:cNvPr>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8047;p66">
              <a:extLst>
                <a:ext uri="{FF2B5EF4-FFF2-40B4-BE49-F238E27FC236}">
                  <a16:creationId xmlns:a16="http://schemas.microsoft.com/office/drawing/2014/main" id="{2AC34C6B-35FD-7A4F-AC46-286742804043}"/>
                </a:ext>
              </a:extLst>
            </p:cNvPr>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5142345" y="2862396"/>
            <a:ext cx="13680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_tradnl" dirty="0">
                <a:solidFill>
                  <a:schemeClr val="tx1"/>
                </a:solidFill>
              </a:rPr>
              <a:t>Acerca de Mí</a:t>
            </a:r>
          </a:p>
        </p:txBody>
      </p:sp>
      <p:sp>
        <p:nvSpPr>
          <p:cNvPr id="225" name="Google Shape;225;p35"/>
          <p:cNvSpPr txBox="1">
            <a:spLocks noGrp="1"/>
          </p:cNvSpPr>
          <p:nvPr>
            <p:ph type="ctrTitle"/>
          </p:nvPr>
        </p:nvSpPr>
        <p:spPr>
          <a:xfrm>
            <a:off x="1600733" y="-297715"/>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ES_tradnl" dirty="0"/>
              <a:t>Erick F. Urriola</a:t>
            </a:r>
          </a:p>
        </p:txBody>
      </p:sp>
      <p:sp>
        <p:nvSpPr>
          <p:cNvPr id="226" name="Google Shape;226;p35"/>
          <p:cNvSpPr txBox="1">
            <a:spLocks noGrp="1"/>
          </p:cNvSpPr>
          <p:nvPr>
            <p:ph type="subTitle" idx="1"/>
          </p:nvPr>
        </p:nvSpPr>
        <p:spPr>
          <a:xfrm>
            <a:off x="1179233" y="1674897"/>
            <a:ext cx="3095100" cy="1784400"/>
          </a:xfrm>
          <a:prstGeom prst="rect">
            <a:avLst/>
          </a:prstGeom>
        </p:spPr>
        <p:txBody>
          <a:bodyPr spcFirstLastPara="1" wrap="square" lIns="91425" tIns="91425" rIns="91425" bIns="91425" anchor="t" anchorCtr="0">
            <a:noAutofit/>
          </a:bodyPr>
          <a:lstStyle/>
          <a:p>
            <a:endParaRPr lang="es-ES_tradnl" altLang="ja-JP" kern="1200" dirty="0">
              <a:solidFill>
                <a:schemeClr val="tx1"/>
              </a:solidFill>
              <a:latin typeface="Calibri" panose="020F0502020204030204" pitchFamily="34" charset="0"/>
            </a:endParaRPr>
          </a:p>
          <a:p>
            <a:endParaRPr lang="es-ES_tradnl" altLang="ja-JP" kern="1200" dirty="0">
              <a:solidFill>
                <a:schemeClr val="tx1"/>
              </a:solidFill>
              <a:latin typeface="Calibri" panose="020F0502020204030204" pitchFamily="34" charset="0"/>
            </a:endParaRPr>
          </a:p>
          <a:p>
            <a:pPr marL="0" lvl="0" indent="0" algn="r" rtl="0">
              <a:spcBef>
                <a:spcPts val="0"/>
              </a:spcBef>
              <a:spcAft>
                <a:spcPts val="0"/>
              </a:spcAft>
              <a:buNone/>
            </a:pPr>
            <a:endParaRPr lang="es-ES_tradnl" dirty="0">
              <a:solidFill>
                <a:schemeClr val="tx1"/>
              </a:solidFill>
            </a:endParaRPr>
          </a:p>
        </p:txBody>
      </p:sp>
      <p:pic>
        <p:nvPicPr>
          <p:cNvPr id="228" name="Google Shape;228;p35"/>
          <p:cNvPicPr preferRelativeResize="0"/>
          <p:nvPr/>
        </p:nvPicPr>
        <p:blipFill>
          <a:blip r:embed="rId3" cstate="screen">
            <a:extLst>
              <a:ext uri="{28A0092B-C50C-407E-A947-70E740481C1C}">
                <a14:useLocalDpi xmlns:a14="http://schemas.microsoft.com/office/drawing/2010/main"/>
              </a:ext>
            </a:extLst>
          </a:blip>
          <a:srcRect/>
          <a:stretch/>
        </p:blipFill>
        <p:spPr>
          <a:xfrm>
            <a:off x="5660900" y="1557753"/>
            <a:ext cx="2970979" cy="2465608"/>
          </a:xfrm>
          <a:prstGeom prst="snip2DiagRect">
            <a:avLst>
              <a:gd name="adj1" fmla="val 297"/>
              <a:gd name="adj2" fmla="val 27422"/>
            </a:avLst>
          </a:prstGeom>
          <a:noFill/>
          <a:ln>
            <a:noFill/>
          </a:ln>
        </p:spPr>
      </p:pic>
      <p:sp>
        <p:nvSpPr>
          <p:cNvPr id="4" name="CuadroTexto 3">
            <a:extLst>
              <a:ext uri="{FF2B5EF4-FFF2-40B4-BE49-F238E27FC236}">
                <a16:creationId xmlns:a16="http://schemas.microsoft.com/office/drawing/2014/main" id="{D57BCDC7-6F88-3C4E-8B95-F8BB32FB03FB}"/>
              </a:ext>
            </a:extLst>
          </p:cNvPr>
          <p:cNvSpPr txBox="1"/>
          <p:nvPr/>
        </p:nvSpPr>
        <p:spPr>
          <a:xfrm>
            <a:off x="1351722" y="1717483"/>
            <a:ext cx="4107355" cy="2893100"/>
          </a:xfrm>
          <a:prstGeom prst="rect">
            <a:avLst/>
          </a:prstGeom>
          <a:noFill/>
        </p:spPr>
        <p:txBody>
          <a:bodyPr wrap="square" rtlCol="0">
            <a:spAutoFit/>
          </a:bodyPr>
          <a:lstStyle/>
          <a:p>
            <a:r>
              <a:rPr lang="es-ES_tradnl" dirty="0">
                <a:solidFill>
                  <a:schemeClr val="tx1"/>
                </a:solidFill>
              </a:rPr>
              <a:t>Experiencia de 18 años en distintas áreas de Tecnología de la Información tanto como parte de departamentos de TI así como experiencia en el área de consultoría especialmente orientada al área de Storage, alta disponibilidad y continuidad de negocios.</a:t>
            </a:r>
          </a:p>
          <a:p>
            <a:endParaRPr lang="es-ES_tradnl" dirty="0">
              <a:solidFill>
                <a:schemeClr val="tx1"/>
              </a:solidFill>
            </a:endParaRPr>
          </a:p>
          <a:p>
            <a:pPr marL="171450" indent="-171450">
              <a:buFont typeface="Arial" panose="020B0604020202020204" pitchFamily="34" charset="0"/>
              <a:buChar char="•"/>
            </a:pPr>
            <a:r>
              <a:rPr lang="es-ES_tradnl" sz="1050" dirty="0">
                <a:solidFill>
                  <a:schemeClr val="tx1"/>
                </a:solidFill>
              </a:rPr>
              <a:t>Analista Programador de Sistemas en Primer Banco del Istmo</a:t>
            </a:r>
          </a:p>
          <a:p>
            <a:pPr marL="171450" indent="-171450">
              <a:buFont typeface="Arial" panose="020B0604020202020204" pitchFamily="34" charset="0"/>
              <a:buChar char="•"/>
            </a:pPr>
            <a:r>
              <a:rPr lang="es-ES_tradnl" sz="1050" dirty="0">
                <a:solidFill>
                  <a:schemeClr val="tx1"/>
                </a:solidFill>
              </a:rPr>
              <a:t>Administrador de Bases de Datos, almacenamiento de datos y redes SAN en Banistmo</a:t>
            </a:r>
          </a:p>
          <a:p>
            <a:pPr marL="171450" indent="-171450">
              <a:buFont typeface="Arial" panose="020B0604020202020204" pitchFamily="34" charset="0"/>
              <a:buChar char="•"/>
            </a:pPr>
            <a:r>
              <a:rPr lang="es-ES_tradnl" sz="1050" dirty="0">
                <a:solidFill>
                  <a:schemeClr val="tx1"/>
                </a:solidFill>
              </a:rPr>
              <a:t>Subgerente de Infraestructura en Banco General</a:t>
            </a:r>
          </a:p>
          <a:p>
            <a:pPr marL="171450" indent="-171450">
              <a:buFont typeface="Arial" panose="020B0604020202020204" pitchFamily="34" charset="0"/>
              <a:buChar char="•"/>
            </a:pPr>
            <a:r>
              <a:rPr lang="es-ES_tradnl" sz="1050" dirty="0">
                <a:solidFill>
                  <a:schemeClr val="tx1"/>
                </a:solidFill>
              </a:rPr>
              <a:t>Arquitecto de soluciones en NetApp para Centroamérica y el Caribe</a:t>
            </a:r>
          </a:p>
          <a:p>
            <a:pPr marL="171450" indent="-171450">
              <a:buFont typeface="Arial" panose="020B0604020202020204" pitchFamily="34" charset="0"/>
              <a:buChar char="•"/>
            </a:pPr>
            <a:r>
              <a:rPr lang="es-ES_tradnl" sz="1050" dirty="0">
                <a:solidFill>
                  <a:schemeClr val="tx1"/>
                </a:solidFill>
              </a:rPr>
              <a:t>Especialista en Infraestructura en GBM</a:t>
            </a:r>
          </a:p>
          <a:p>
            <a:pPr marL="171450" indent="-171450">
              <a:buFont typeface="Arial" panose="020B0604020202020204" pitchFamily="34" charset="0"/>
              <a:buChar char="•"/>
            </a:pPr>
            <a:r>
              <a:rPr lang="es-ES_tradnl" sz="1050" dirty="0">
                <a:solidFill>
                  <a:schemeClr val="tx1"/>
                </a:solidFill>
              </a:rPr>
              <a:t>Arquitecto Regional de Servicios Gestionados</a:t>
            </a:r>
          </a:p>
        </p:txBody>
      </p:sp>
      <p:pic>
        <p:nvPicPr>
          <p:cNvPr id="11" name="Imagen 10">
            <a:extLst>
              <a:ext uri="{FF2B5EF4-FFF2-40B4-BE49-F238E27FC236}">
                <a16:creationId xmlns:a16="http://schemas.microsoft.com/office/drawing/2014/main" id="{FF028230-F0FC-3B4E-A096-A7F9186802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94922" y="4781750"/>
            <a:ext cx="257581" cy="209502"/>
          </a:xfrm>
          <a:prstGeom prst="rect">
            <a:avLst/>
          </a:prstGeom>
        </p:spPr>
      </p:pic>
      <p:sp>
        <p:nvSpPr>
          <p:cNvPr id="12" name="CuadroTexto 11">
            <a:extLst>
              <a:ext uri="{FF2B5EF4-FFF2-40B4-BE49-F238E27FC236}">
                <a16:creationId xmlns:a16="http://schemas.microsoft.com/office/drawing/2014/main" id="{9C62051C-470E-E34A-AE16-A5D4BC7DC6A2}"/>
              </a:ext>
            </a:extLst>
          </p:cNvPr>
          <p:cNvSpPr txBox="1"/>
          <p:nvPr/>
        </p:nvSpPr>
        <p:spPr>
          <a:xfrm>
            <a:off x="5817445" y="4757660"/>
            <a:ext cx="837089" cy="261610"/>
          </a:xfrm>
          <a:prstGeom prst="rect">
            <a:avLst/>
          </a:prstGeom>
          <a:noFill/>
        </p:spPr>
        <p:txBody>
          <a:bodyPr wrap="none" rtlCol="0">
            <a:spAutoFit/>
          </a:bodyPr>
          <a:lstStyle/>
          <a:p>
            <a:r>
              <a:rPr lang="es-ES_tradnl" sz="1100" dirty="0">
                <a:solidFill>
                  <a:schemeClr val="tx1"/>
                </a:solidFill>
              </a:rPr>
              <a:t>@efurriola</a:t>
            </a:r>
          </a:p>
        </p:txBody>
      </p:sp>
      <p:pic>
        <p:nvPicPr>
          <p:cNvPr id="13" name="Imagen 12">
            <a:extLst>
              <a:ext uri="{FF2B5EF4-FFF2-40B4-BE49-F238E27FC236}">
                <a16:creationId xmlns:a16="http://schemas.microsoft.com/office/drawing/2014/main" id="{43665C14-4264-E642-A528-72E41F0118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06267" y="4788978"/>
            <a:ext cx="258496" cy="195047"/>
          </a:xfrm>
          <a:prstGeom prst="rect">
            <a:avLst/>
          </a:prstGeom>
        </p:spPr>
      </p:pic>
      <p:sp>
        <p:nvSpPr>
          <p:cNvPr id="14" name="CuadroTexto 13">
            <a:extLst>
              <a:ext uri="{FF2B5EF4-FFF2-40B4-BE49-F238E27FC236}">
                <a16:creationId xmlns:a16="http://schemas.microsoft.com/office/drawing/2014/main" id="{9C13994E-BF95-424D-80A1-EA3E56BD2574}"/>
              </a:ext>
            </a:extLst>
          </p:cNvPr>
          <p:cNvSpPr txBox="1"/>
          <p:nvPr/>
        </p:nvSpPr>
        <p:spPr>
          <a:xfrm>
            <a:off x="7500615" y="4757660"/>
            <a:ext cx="1479892" cy="261610"/>
          </a:xfrm>
          <a:prstGeom prst="rect">
            <a:avLst/>
          </a:prstGeom>
          <a:noFill/>
        </p:spPr>
        <p:txBody>
          <a:bodyPr wrap="none" rtlCol="0">
            <a:spAutoFit/>
          </a:bodyPr>
          <a:lstStyle/>
          <a:p>
            <a:r>
              <a:rPr lang="es-ES_tradnl" sz="1100" dirty="0">
                <a:solidFill>
                  <a:schemeClr val="tx1"/>
                </a:solidFill>
              </a:rPr>
              <a:t>efurriola@gmail.com</a:t>
            </a:r>
          </a:p>
        </p:txBody>
      </p:sp>
      <p:sp>
        <p:nvSpPr>
          <p:cNvPr id="15" name="CuadroTexto 14">
            <a:extLst>
              <a:ext uri="{FF2B5EF4-FFF2-40B4-BE49-F238E27FC236}">
                <a16:creationId xmlns:a16="http://schemas.microsoft.com/office/drawing/2014/main" id="{C0BFAFDC-CC51-6C49-A7DD-52569603F269}"/>
              </a:ext>
            </a:extLst>
          </p:cNvPr>
          <p:cNvSpPr txBox="1"/>
          <p:nvPr/>
        </p:nvSpPr>
        <p:spPr>
          <a:xfrm>
            <a:off x="4054068" y="4757660"/>
            <a:ext cx="1215397" cy="261610"/>
          </a:xfrm>
          <a:prstGeom prst="rect">
            <a:avLst/>
          </a:prstGeom>
          <a:noFill/>
        </p:spPr>
        <p:txBody>
          <a:bodyPr wrap="none" rtlCol="0">
            <a:spAutoFit/>
          </a:bodyPr>
          <a:lstStyle/>
          <a:p>
            <a:r>
              <a:rPr lang="es-ES_tradnl" sz="1100" dirty="0">
                <a:solidFill>
                  <a:schemeClr val="tx1"/>
                </a:solidFill>
              </a:rPr>
              <a:t>+507 6672-0301</a:t>
            </a:r>
          </a:p>
        </p:txBody>
      </p:sp>
      <p:pic>
        <p:nvPicPr>
          <p:cNvPr id="16" name="Imagen 15">
            <a:extLst>
              <a:ext uri="{FF2B5EF4-FFF2-40B4-BE49-F238E27FC236}">
                <a16:creationId xmlns:a16="http://schemas.microsoft.com/office/drawing/2014/main" id="{614FBFBB-E501-4443-B083-B6531507CA9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69876" y="4719193"/>
            <a:ext cx="334617" cy="334617"/>
          </a:xfrm>
          <a:prstGeom prst="rect">
            <a:avLst/>
          </a:prstGeom>
        </p:spPr>
      </p:pic>
    </p:spTree>
    <p:extLst>
      <p:ext uri="{BB962C8B-B14F-4D97-AF65-F5344CB8AC3E}">
        <p14:creationId xmlns:p14="http://schemas.microsoft.com/office/powerpoint/2010/main" val="3375785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Disclamer</a:t>
            </a:r>
            <a:endParaRPr sz="2800" dirty="0">
              <a:solidFill>
                <a:schemeClr val="tx1"/>
              </a:solidFill>
            </a:endParaRPr>
          </a:p>
        </p:txBody>
      </p:sp>
      <p:sp>
        <p:nvSpPr>
          <p:cNvPr id="184" name="Google Shape;184;p32"/>
          <p:cNvSpPr txBox="1">
            <a:spLocks noGrp="1"/>
          </p:cNvSpPr>
          <p:nvPr>
            <p:ph type="subTitle" idx="1"/>
          </p:nvPr>
        </p:nvSpPr>
        <p:spPr>
          <a:xfrm>
            <a:off x="1824038" y="2314224"/>
            <a:ext cx="5905500" cy="1924395"/>
          </a:xfrm>
          <a:prstGeom prst="rect">
            <a:avLst/>
          </a:prstGeom>
        </p:spPr>
        <p:txBody>
          <a:bodyPr spcFirstLastPara="1" wrap="square" lIns="91425" tIns="91425" rIns="91425" bIns="91425" anchor="t" anchorCtr="0">
            <a:noAutofit/>
          </a:bodyPr>
          <a:lstStyle/>
          <a:p>
            <a:pPr marL="0" lvl="0" indent="0"/>
            <a:r>
              <a:rPr lang="es-PA" sz="1200"/>
              <a:t>La presentación es basada en las mejores prácticas que indica </a:t>
            </a:r>
            <a:r>
              <a:rPr lang="es-PA" sz="1800"/>
              <a:t>SAP</a:t>
            </a:r>
            <a:r>
              <a:rPr lang="es-PA" sz="1200"/>
              <a:t> y </a:t>
            </a:r>
            <a:r>
              <a:rPr lang="es-PA" sz="1800"/>
              <a:t>Microsoft</a:t>
            </a:r>
            <a:r>
              <a:rPr lang="es-PA" sz="1200"/>
              <a:t> Azure y la </a:t>
            </a:r>
            <a:r>
              <a:rPr lang="es-PA" sz="1800"/>
              <a:t>experiencia</a:t>
            </a:r>
            <a:r>
              <a:rPr lang="es-PA" sz="1200"/>
              <a:t> de proyectos implementados en la </a:t>
            </a:r>
            <a:r>
              <a:rPr lang="es-PA" sz="1800"/>
              <a:t>región</a:t>
            </a:r>
            <a:r>
              <a:rPr lang="es-PA" sz="1200"/>
              <a:t>.</a:t>
            </a:r>
          </a:p>
          <a:p>
            <a:pPr marL="0" lvl="0" indent="0"/>
            <a:endParaRPr lang="es-PA" sz="1200"/>
          </a:p>
          <a:p>
            <a:pPr marL="0" lvl="0" indent="0"/>
            <a:endParaRPr lang="es-PA" sz="1200"/>
          </a:p>
          <a:p>
            <a:pPr marL="0" lvl="0" indent="0"/>
            <a:endParaRPr lang="es-PA" sz="1200"/>
          </a:p>
          <a:p>
            <a:pPr marL="0" lvl="0" indent="0"/>
            <a:r>
              <a:rPr lang="es-PA" sz="1200"/>
              <a:t>Se requiere tener </a:t>
            </a:r>
            <a:r>
              <a:rPr lang="es-PA" sz="1800"/>
              <a:t>conocimiento</a:t>
            </a:r>
            <a:r>
              <a:rPr lang="es-PA" sz="1200"/>
              <a:t> de la plataforma </a:t>
            </a:r>
            <a:r>
              <a:rPr lang="es-PA" sz="1800"/>
              <a:t>SAP</a:t>
            </a:r>
            <a:r>
              <a:rPr lang="es-PA" sz="1200"/>
              <a:t> y conceptos básicos de </a:t>
            </a:r>
            <a:r>
              <a:rPr lang="es-PA" sz="1800"/>
              <a:t>Azure</a:t>
            </a:r>
            <a:r>
              <a:rPr lang="es-PA" sz="1200"/>
              <a:t> así como de </a:t>
            </a:r>
            <a:r>
              <a:rPr lang="es-PA" sz="1800"/>
              <a:t>Bases de Datos</a:t>
            </a:r>
            <a:r>
              <a:rPr lang="es-PA" sz="1200"/>
              <a:t>.</a:t>
            </a:r>
          </a:p>
          <a:p>
            <a:pPr marL="0" lvl="0" indent="0"/>
            <a:endParaRPr lang="es-PA" sz="1200"/>
          </a:p>
          <a:p>
            <a:pPr marL="0" lvl="0" indent="0"/>
            <a:endParaRPr lang="es-PA" sz="1200"/>
          </a:p>
          <a:p>
            <a:pPr marL="0" lvl="0" indent="0"/>
            <a:endParaRPr lang="es-PA" sz="1200"/>
          </a:p>
          <a:p>
            <a:pPr marL="0" lvl="0" indent="0"/>
            <a:r>
              <a:rPr lang="es-PA" sz="1800"/>
              <a:t>No</a:t>
            </a:r>
            <a:r>
              <a:rPr lang="es-PA" sz="1200"/>
              <a:t> es una guía de </a:t>
            </a:r>
            <a:r>
              <a:rPr lang="es-PA" sz="1800"/>
              <a:t>sizing de SAP</a:t>
            </a:r>
            <a:r>
              <a:rPr lang="es-PA" sz="1200"/>
              <a:t>, esto lo deben realizar los SAP Basis mediante el quicksizer y el análisis de los EWAS.</a:t>
            </a:r>
          </a:p>
          <a:p>
            <a:pPr marL="0" lvl="0" indent="0"/>
            <a:endParaRPr lang="es-PA" sz="1200"/>
          </a:p>
        </p:txBody>
      </p:sp>
      <p:cxnSp>
        <p:nvCxnSpPr>
          <p:cNvPr id="185" name="Google Shape;185;p32"/>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p:nvPr/>
        </p:nvCxnSpPr>
        <p:spPr>
          <a:xfrm>
            <a:off x="0" y="3353862"/>
            <a:ext cx="4574400" cy="0"/>
          </a:xfrm>
          <a:prstGeom prst="straightConnector1">
            <a:avLst/>
          </a:prstGeom>
          <a:noFill/>
          <a:ln w="9525" cap="flat" cmpd="sng">
            <a:solidFill>
              <a:schemeClr val="dk1"/>
            </a:solidFill>
            <a:prstDash val="solid"/>
            <a:round/>
            <a:headEnd type="none" w="med" len="med"/>
            <a:tailEnd type="none" w="med" len="med"/>
          </a:ln>
        </p:spPr>
      </p:cxnSp>
      <p:pic>
        <p:nvPicPr>
          <p:cNvPr id="6" name="Imagen 5" descr="Imagen que contiene reloj&#10;&#10;Descripción generada automáticamente">
            <a:extLst>
              <a:ext uri="{FF2B5EF4-FFF2-40B4-BE49-F238E27FC236}">
                <a16:creationId xmlns:a16="http://schemas.microsoft.com/office/drawing/2014/main" id="{A9A147C5-2D80-EE40-A58A-161DB56E26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1300" y="860585"/>
            <a:ext cx="976600" cy="8138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257F891-063F-624E-B5CE-36C2EB0AB615}"/>
              </a:ext>
            </a:extLst>
          </p:cNvPr>
          <p:cNvSpPr/>
          <p:nvPr/>
        </p:nvSpPr>
        <p:spPr>
          <a:xfrm>
            <a:off x="0" y="2511976"/>
            <a:ext cx="9141619" cy="2631524"/>
          </a:xfrm>
          <a:prstGeom prst="rect">
            <a:avLst/>
          </a:prstGeom>
          <a:solidFill>
            <a:srgbClr val="257DC4"/>
          </a:solidFill>
          <a:ln w="25400" cap="flat" cmpd="sng" algn="ctr">
            <a:noFill/>
            <a:prstDash val="solid"/>
          </a:ln>
          <a:effectLst/>
        </p:spPr>
        <p:txBody>
          <a:bodyPr rtlCol="0" anchor="ctr"/>
          <a:lstStyle/>
          <a:p>
            <a:pPr algn="ctr" defTabSz="914240">
              <a:buClrTx/>
              <a:defRPr/>
            </a:pPr>
            <a:endParaRPr lang="es-ES_tradnl" sz="1800" dirty="0">
              <a:solidFill>
                <a:prstClr val="white"/>
              </a:solidFill>
              <a:latin typeface="Calibri"/>
              <a:ea typeface="+mn-ea"/>
              <a:cs typeface="+mn-cs"/>
            </a:endParaRPr>
          </a:p>
        </p:txBody>
      </p:sp>
      <p:sp>
        <p:nvSpPr>
          <p:cNvPr id="42" name="Title 1">
            <a:extLst>
              <a:ext uri="{FF2B5EF4-FFF2-40B4-BE49-F238E27FC236}">
                <a16:creationId xmlns:a16="http://schemas.microsoft.com/office/drawing/2014/main" id="{8287E299-B75B-6A4D-A012-1D5D29418C54}"/>
              </a:ext>
            </a:extLst>
          </p:cNvPr>
          <p:cNvSpPr txBox="1">
            <a:spLocks/>
          </p:cNvSpPr>
          <p:nvPr/>
        </p:nvSpPr>
        <p:spPr>
          <a:xfrm>
            <a:off x="457081" y="205980"/>
            <a:ext cx="8227457" cy="533311"/>
          </a:xfrm>
          <a:prstGeom prst="rect">
            <a:avLst/>
          </a:prstGeom>
        </p:spPr>
        <p:txBody>
          <a:bodyPr vert="horz" lIns="91424" tIns="45712" rIns="91424" bIns="45712"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914240">
              <a:buClrTx/>
              <a:defRPr/>
            </a:pPr>
            <a:r>
              <a:rPr lang="es-ES_tradnl" sz="2700" dirty="0">
                <a:solidFill>
                  <a:sysClr val="window" lastClr="FFFFFF"/>
                </a:solidFill>
                <a:latin typeface="Calibri"/>
              </a:rPr>
              <a:t>Éxito de Proyectos de SAP</a:t>
            </a:r>
          </a:p>
        </p:txBody>
      </p:sp>
      <p:grpSp>
        <p:nvGrpSpPr>
          <p:cNvPr id="43" name="Group 42">
            <a:extLst>
              <a:ext uri="{FF2B5EF4-FFF2-40B4-BE49-F238E27FC236}">
                <a16:creationId xmlns:a16="http://schemas.microsoft.com/office/drawing/2014/main" id="{A5663E5B-3B6C-6041-9F1A-7A4603F03BAA}"/>
              </a:ext>
            </a:extLst>
          </p:cNvPr>
          <p:cNvGrpSpPr/>
          <p:nvPr/>
        </p:nvGrpSpPr>
        <p:grpSpPr>
          <a:xfrm>
            <a:off x="1185103" y="554384"/>
            <a:ext cx="7261759" cy="1494354"/>
            <a:chOff x="903658" y="987277"/>
            <a:chExt cx="9682345" cy="1992472"/>
          </a:xfrm>
        </p:grpSpPr>
        <p:sp>
          <p:nvSpPr>
            <p:cNvPr id="44" name="Freeform 43">
              <a:extLst>
                <a:ext uri="{FF2B5EF4-FFF2-40B4-BE49-F238E27FC236}">
                  <a16:creationId xmlns:a16="http://schemas.microsoft.com/office/drawing/2014/main" id="{3AEEB54C-B409-D34F-BF66-447E11C9B48E}"/>
                </a:ext>
              </a:extLst>
            </p:cNvPr>
            <p:cNvSpPr>
              <a:spLocks/>
            </p:cNvSpPr>
            <p:nvPr/>
          </p:nvSpPr>
          <p:spPr bwMode="auto">
            <a:xfrm>
              <a:off x="9157954" y="2168766"/>
              <a:ext cx="1428049" cy="810983"/>
            </a:xfrm>
            <a:custGeom>
              <a:avLst/>
              <a:gdLst>
                <a:gd name="T0" fmla="*/ 3173 w 7158"/>
                <a:gd name="T1" fmla="*/ 0 h 4065"/>
                <a:gd name="T2" fmla="*/ 3539 w 7158"/>
                <a:gd name="T3" fmla="*/ 34 h 4065"/>
                <a:gd name="T4" fmla="*/ 3883 w 7158"/>
                <a:gd name="T5" fmla="*/ 103 h 4065"/>
                <a:gd name="T6" fmla="*/ 4204 w 7158"/>
                <a:gd name="T7" fmla="*/ 229 h 4065"/>
                <a:gd name="T8" fmla="*/ 4501 w 7158"/>
                <a:gd name="T9" fmla="*/ 400 h 4065"/>
                <a:gd name="T10" fmla="*/ 4776 w 7158"/>
                <a:gd name="T11" fmla="*/ 618 h 4065"/>
                <a:gd name="T12" fmla="*/ 5005 w 7158"/>
                <a:gd name="T13" fmla="*/ 859 h 4065"/>
                <a:gd name="T14" fmla="*/ 5211 w 7158"/>
                <a:gd name="T15" fmla="*/ 1145 h 4065"/>
                <a:gd name="T16" fmla="*/ 5337 w 7158"/>
                <a:gd name="T17" fmla="*/ 1133 h 4065"/>
                <a:gd name="T18" fmla="*/ 5658 w 7158"/>
                <a:gd name="T19" fmla="*/ 1168 h 4065"/>
                <a:gd name="T20" fmla="*/ 5967 w 7158"/>
                <a:gd name="T21" fmla="*/ 1248 h 4065"/>
                <a:gd name="T22" fmla="*/ 6254 w 7158"/>
                <a:gd name="T23" fmla="*/ 1385 h 4065"/>
                <a:gd name="T24" fmla="*/ 6506 w 7158"/>
                <a:gd name="T25" fmla="*/ 1569 h 4065"/>
                <a:gd name="T26" fmla="*/ 6723 w 7158"/>
                <a:gd name="T27" fmla="*/ 1786 h 4065"/>
                <a:gd name="T28" fmla="*/ 6906 w 7158"/>
                <a:gd name="T29" fmla="*/ 2038 h 4065"/>
                <a:gd name="T30" fmla="*/ 7044 w 7158"/>
                <a:gd name="T31" fmla="*/ 2324 h 4065"/>
                <a:gd name="T32" fmla="*/ 7124 w 7158"/>
                <a:gd name="T33" fmla="*/ 2634 h 4065"/>
                <a:gd name="T34" fmla="*/ 7158 w 7158"/>
                <a:gd name="T35" fmla="*/ 2954 h 4065"/>
                <a:gd name="T36" fmla="*/ 7136 w 7158"/>
                <a:gd name="T37" fmla="*/ 3264 h 4065"/>
                <a:gd name="T38" fmla="*/ 7055 w 7158"/>
                <a:gd name="T39" fmla="*/ 3550 h 4065"/>
                <a:gd name="T40" fmla="*/ 6941 w 7158"/>
                <a:gd name="T41" fmla="*/ 3813 h 4065"/>
                <a:gd name="T42" fmla="*/ 6781 w 7158"/>
                <a:gd name="T43" fmla="*/ 4065 h 4065"/>
                <a:gd name="T44" fmla="*/ 115 w 7158"/>
                <a:gd name="T45" fmla="*/ 4065 h 4065"/>
                <a:gd name="T46" fmla="*/ 35 w 7158"/>
                <a:gd name="T47" fmla="*/ 3813 h 4065"/>
                <a:gd name="T48" fmla="*/ 0 w 7158"/>
                <a:gd name="T49" fmla="*/ 3550 h 4065"/>
                <a:gd name="T50" fmla="*/ 35 w 7158"/>
                <a:gd name="T51" fmla="*/ 3298 h 4065"/>
                <a:gd name="T52" fmla="*/ 103 w 7158"/>
                <a:gd name="T53" fmla="*/ 3069 h 4065"/>
                <a:gd name="T54" fmla="*/ 218 w 7158"/>
                <a:gd name="T55" fmla="*/ 2851 h 4065"/>
                <a:gd name="T56" fmla="*/ 378 w 7158"/>
                <a:gd name="T57" fmla="*/ 2668 h 4065"/>
                <a:gd name="T58" fmla="*/ 573 w 7158"/>
                <a:gd name="T59" fmla="*/ 2519 h 4065"/>
                <a:gd name="T60" fmla="*/ 779 w 7158"/>
                <a:gd name="T61" fmla="*/ 2416 h 4065"/>
                <a:gd name="T62" fmla="*/ 779 w 7158"/>
                <a:gd name="T63" fmla="*/ 2393 h 4065"/>
                <a:gd name="T64" fmla="*/ 814 w 7158"/>
                <a:gd name="T65" fmla="*/ 2004 h 4065"/>
                <a:gd name="T66" fmla="*/ 905 w 7158"/>
                <a:gd name="T67" fmla="*/ 1637 h 4065"/>
                <a:gd name="T68" fmla="*/ 1054 w 7158"/>
                <a:gd name="T69" fmla="*/ 1294 h 4065"/>
                <a:gd name="T70" fmla="*/ 1249 w 7158"/>
                <a:gd name="T71" fmla="*/ 984 h 4065"/>
                <a:gd name="T72" fmla="*/ 1489 w 7158"/>
                <a:gd name="T73" fmla="*/ 698 h 4065"/>
                <a:gd name="T74" fmla="*/ 1764 w 7158"/>
                <a:gd name="T75" fmla="*/ 458 h 4065"/>
                <a:gd name="T76" fmla="*/ 2073 w 7158"/>
                <a:gd name="T77" fmla="*/ 263 h 4065"/>
                <a:gd name="T78" fmla="*/ 2417 w 7158"/>
                <a:gd name="T79" fmla="*/ 126 h 4065"/>
                <a:gd name="T80" fmla="*/ 2783 w 7158"/>
                <a:gd name="T81" fmla="*/ 34 h 4065"/>
                <a:gd name="T82" fmla="*/ 3173 w 7158"/>
                <a:gd name="T83" fmla="*/ 0 h 4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158" h="4065">
                  <a:moveTo>
                    <a:pt x="3173" y="0"/>
                  </a:moveTo>
                  <a:lnTo>
                    <a:pt x="3539" y="34"/>
                  </a:lnTo>
                  <a:lnTo>
                    <a:pt x="3883" y="103"/>
                  </a:lnTo>
                  <a:lnTo>
                    <a:pt x="4204" y="229"/>
                  </a:lnTo>
                  <a:lnTo>
                    <a:pt x="4501" y="400"/>
                  </a:lnTo>
                  <a:lnTo>
                    <a:pt x="4776" y="618"/>
                  </a:lnTo>
                  <a:lnTo>
                    <a:pt x="5005" y="859"/>
                  </a:lnTo>
                  <a:lnTo>
                    <a:pt x="5211" y="1145"/>
                  </a:lnTo>
                  <a:lnTo>
                    <a:pt x="5337" y="1133"/>
                  </a:lnTo>
                  <a:lnTo>
                    <a:pt x="5658" y="1168"/>
                  </a:lnTo>
                  <a:lnTo>
                    <a:pt x="5967" y="1248"/>
                  </a:lnTo>
                  <a:lnTo>
                    <a:pt x="6254" y="1385"/>
                  </a:lnTo>
                  <a:lnTo>
                    <a:pt x="6506" y="1569"/>
                  </a:lnTo>
                  <a:lnTo>
                    <a:pt x="6723" y="1786"/>
                  </a:lnTo>
                  <a:lnTo>
                    <a:pt x="6906" y="2038"/>
                  </a:lnTo>
                  <a:lnTo>
                    <a:pt x="7044" y="2324"/>
                  </a:lnTo>
                  <a:lnTo>
                    <a:pt x="7124" y="2634"/>
                  </a:lnTo>
                  <a:lnTo>
                    <a:pt x="7158" y="2954"/>
                  </a:lnTo>
                  <a:lnTo>
                    <a:pt x="7136" y="3264"/>
                  </a:lnTo>
                  <a:lnTo>
                    <a:pt x="7055" y="3550"/>
                  </a:lnTo>
                  <a:lnTo>
                    <a:pt x="6941" y="3813"/>
                  </a:lnTo>
                  <a:lnTo>
                    <a:pt x="6781" y="4065"/>
                  </a:lnTo>
                  <a:lnTo>
                    <a:pt x="115" y="4065"/>
                  </a:lnTo>
                  <a:lnTo>
                    <a:pt x="35" y="3813"/>
                  </a:lnTo>
                  <a:lnTo>
                    <a:pt x="0" y="3550"/>
                  </a:lnTo>
                  <a:lnTo>
                    <a:pt x="35" y="3298"/>
                  </a:lnTo>
                  <a:lnTo>
                    <a:pt x="103" y="3069"/>
                  </a:lnTo>
                  <a:lnTo>
                    <a:pt x="218" y="2851"/>
                  </a:lnTo>
                  <a:lnTo>
                    <a:pt x="378" y="2668"/>
                  </a:lnTo>
                  <a:lnTo>
                    <a:pt x="573" y="2519"/>
                  </a:lnTo>
                  <a:lnTo>
                    <a:pt x="779" y="2416"/>
                  </a:lnTo>
                  <a:lnTo>
                    <a:pt x="779" y="2393"/>
                  </a:lnTo>
                  <a:lnTo>
                    <a:pt x="814" y="2004"/>
                  </a:lnTo>
                  <a:lnTo>
                    <a:pt x="905" y="1637"/>
                  </a:lnTo>
                  <a:lnTo>
                    <a:pt x="1054" y="1294"/>
                  </a:lnTo>
                  <a:lnTo>
                    <a:pt x="1249" y="984"/>
                  </a:lnTo>
                  <a:lnTo>
                    <a:pt x="1489" y="698"/>
                  </a:lnTo>
                  <a:lnTo>
                    <a:pt x="1764" y="458"/>
                  </a:lnTo>
                  <a:lnTo>
                    <a:pt x="2073" y="263"/>
                  </a:lnTo>
                  <a:lnTo>
                    <a:pt x="2417" y="126"/>
                  </a:lnTo>
                  <a:lnTo>
                    <a:pt x="2783" y="34"/>
                  </a:lnTo>
                  <a:lnTo>
                    <a:pt x="3173" y="0"/>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45" name="Freeform 44">
              <a:extLst>
                <a:ext uri="{FF2B5EF4-FFF2-40B4-BE49-F238E27FC236}">
                  <a16:creationId xmlns:a16="http://schemas.microsoft.com/office/drawing/2014/main" id="{1BD75FC0-B9FE-FB4D-9113-E69FC9B5C610}"/>
                </a:ext>
              </a:extLst>
            </p:cNvPr>
            <p:cNvSpPr>
              <a:spLocks/>
            </p:cNvSpPr>
            <p:nvPr/>
          </p:nvSpPr>
          <p:spPr bwMode="auto">
            <a:xfrm>
              <a:off x="5822482" y="987277"/>
              <a:ext cx="566791" cy="322199"/>
            </a:xfrm>
            <a:custGeom>
              <a:avLst/>
              <a:gdLst>
                <a:gd name="T0" fmla="*/ 1581 w 2841"/>
                <a:gd name="T1" fmla="*/ 0 h 1615"/>
                <a:gd name="T2" fmla="*/ 1833 w 2841"/>
                <a:gd name="T3" fmla="*/ 34 h 1615"/>
                <a:gd name="T4" fmla="*/ 2062 w 2841"/>
                <a:gd name="T5" fmla="*/ 126 h 1615"/>
                <a:gd name="T6" fmla="*/ 2257 w 2841"/>
                <a:gd name="T7" fmla="*/ 275 h 1615"/>
                <a:gd name="T8" fmla="*/ 2394 w 2841"/>
                <a:gd name="T9" fmla="*/ 470 h 1615"/>
                <a:gd name="T10" fmla="*/ 2497 w 2841"/>
                <a:gd name="T11" fmla="*/ 699 h 1615"/>
                <a:gd name="T12" fmla="*/ 2531 w 2841"/>
                <a:gd name="T13" fmla="*/ 951 h 1615"/>
                <a:gd name="T14" fmla="*/ 2531 w 2841"/>
                <a:gd name="T15" fmla="*/ 962 h 1615"/>
                <a:gd name="T16" fmla="*/ 2657 w 2841"/>
                <a:gd name="T17" fmla="*/ 1031 h 1615"/>
                <a:gd name="T18" fmla="*/ 2749 w 2841"/>
                <a:gd name="T19" fmla="*/ 1134 h 1615"/>
                <a:gd name="T20" fmla="*/ 2818 w 2841"/>
                <a:gd name="T21" fmla="*/ 1260 h 1615"/>
                <a:gd name="T22" fmla="*/ 2841 w 2841"/>
                <a:gd name="T23" fmla="*/ 1409 h 1615"/>
                <a:gd name="T24" fmla="*/ 2829 w 2841"/>
                <a:gd name="T25" fmla="*/ 1512 h 1615"/>
                <a:gd name="T26" fmla="*/ 2795 w 2841"/>
                <a:gd name="T27" fmla="*/ 1615 h 1615"/>
                <a:gd name="T28" fmla="*/ 149 w 2841"/>
                <a:gd name="T29" fmla="*/ 1615 h 1615"/>
                <a:gd name="T30" fmla="*/ 69 w 2841"/>
                <a:gd name="T31" fmla="*/ 1477 h 1615"/>
                <a:gd name="T32" fmla="*/ 12 w 2841"/>
                <a:gd name="T33" fmla="*/ 1328 h 1615"/>
                <a:gd name="T34" fmla="*/ 0 w 2841"/>
                <a:gd name="T35" fmla="*/ 1168 h 1615"/>
                <a:gd name="T36" fmla="*/ 23 w 2841"/>
                <a:gd name="T37" fmla="*/ 985 h 1615"/>
                <a:gd name="T38" fmla="*/ 92 w 2841"/>
                <a:gd name="T39" fmla="*/ 813 h 1615"/>
                <a:gd name="T40" fmla="*/ 207 w 2841"/>
                <a:gd name="T41" fmla="*/ 664 h 1615"/>
                <a:gd name="T42" fmla="*/ 355 w 2841"/>
                <a:gd name="T43" fmla="*/ 550 h 1615"/>
                <a:gd name="T44" fmla="*/ 527 w 2841"/>
                <a:gd name="T45" fmla="*/ 481 h 1615"/>
                <a:gd name="T46" fmla="*/ 722 w 2841"/>
                <a:gd name="T47" fmla="*/ 447 h 1615"/>
                <a:gd name="T48" fmla="*/ 768 w 2841"/>
                <a:gd name="T49" fmla="*/ 447 h 1615"/>
                <a:gd name="T50" fmla="*/ 917 w 2841"/>
                <a:gd name="T51" fmla="*/ 263 h 1615"/>
                <a:gd name="T52" fmla="*/ 1111 w 2841"/>
                <a:gd name="T53" fmla="*/ 126 h 1615"/>
                <a:gd name="T54" fmla="*/ 1329 w 2841"/>
                <a:gd name="T55" fmla="*/ 34 h 1615"/>
                <a:gd name="T56" fmla="*/ 1581 w 2841"/>
                <a:gd name="T57" fmla="*/ 0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41" h="1615">
                  <a:moveTo>
                    <a:pt x="1581" y="0"/>
                  </a:moveTo>
                  <a:lnTo>
                    <a:pt x="1833" y="34"/>
                  </a:lnTo>
                  <a:lnTo>
                    <a:pt x="2062" y="126"/>
                  </a:lnTo>
                  <a:lnTo>
                    <a:pt x="2257" y="275"/>
                  </a:lnTo>
                  <a:lnTo>
                    <a:pt x="2394" y="470"/>
                  </a:lnTo>
                  <a:lnTo>
                    <a:pt x="2497" y="699"/>
                  </a:lnTo>
                  <a:lnTo>
                    <a:pt x="2531" y="951"/>
                  </a:lnTo>
                  <a:lnTo>
                    <a:pt x="2531" y="962"/>
                  </a:lnTo>
                  <a:lnTo>
                    <a:pt x="2657" y="1031"/>
                  </a:lnTo>
                  <a:lnTo>
                    <a:pt x="2749" y="1134"/>
                  </a:lnTo>
                  <a:lnTo>
                    <a:pt x="2818" y="1260"/>
                  </a:lnTo>
                  <a:lnTo>
                    <a:pt x="2841" y="1409"/>
                  </a:lnTo>
                  <a:lnTo>
                    <a:pt x="2829" y="1512"/>
                  </a:lnTo>
                  <a:lnTo>
                    <a:pt x="2795" y="1615"/>
                  </a:lnTo>
                  <a:lnTo>
                    <a:pt x="149" y="1615"/>
                  </a:lnTo>
                  <a:lnTo>
                    <a:pt x="69" y="1477"/>
                  </a:lnTo>
                  <a:lnTo>
                    <a:pt x="12" y="1328"/>
                  </a:lnTo>
                  <a:lnTo>
                    <a:pt x="0" y="1168"/>
                  </a:lnTo>
                  <a:lnTo>
                    <a:pt x="23" y="985"/>
                  </a:lnTo>
                  <a:lnTo>
                    <a:pt x="92" y="813"/>
                  </a:lnTo>
                  <a:lnTo>
                    <a:pt x="207" y="664"/>
                  </a:lnTo>
                  <a:lnTo>
                    <a:pt x="355" y="550"/>
                  </a:lnTo>
                  <a:lnTo>
                    <a:pt x="527" y="481"/>
                  </a:lnTo>
                  <a:lnTo>
                    <a:pt x="722" y="447"/>
                  </a:lnTo>
                  <a:lnTo>
                    <a:pt x="768" y="447"/>
                  </a:lnTo>
                  <a:lnTo>
                    <a:pt x="917" y="263"/>
                  </a:lnTo>
                  <a:lnTo>
                    <a:pt x="1111" y="126"/>
                  </a:lnTo>
                  <a:lnTo>
                    <a:pt x="1329" y="34"/>
                  </a:lnTo>
                  <a:lnTo>
                    <a:pt x="1581" y="0"/>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46" name="Freeform 45">
              <a:extLst>
                <a:ext uri="{FF2B5EF4-FFF2-40B4-BE49-F238E27FC236}">
                  <a16:creationId xmlns:a16="http://schemas.microsoft.com/office/drawing/2014/main" id="{7FAB7D60-4B46-9149-92A2-BC51514945D3}"/>
                </a:ext>
              </a:extLst>
            </p:cNvPr>
            <p:cNvSpPr>
              <a:spLocks/>
            </p:cNvSpPr>
            <p:nvPr/>
          </p:nvSpPr>
          <p:spPr bwMode="auto">
            <a:xfrm>
              <a:off x="903658" y="1884217"/>
              <a:ext cx="1499191" cy="550759"/>
            </a:xfrm>
            <a:custGeom>
              <a:avLst/>
              <a:gdLst>
                <a:gd name="T0" fmla="*/ 6895 w 10880"/>
                <a:gd name="T1" fmla="*/ 0 h 3997"/>
                <a:gd name="T2" fmla="*/ 7261 w 10880"/>
                <a:gd name="T3" fmla="*/ 35 h 3997"/>
                <a:gd name="T4" fmla="*/ 7605 w 10880"/>
                <a:gd name="T5" fmla="*/ 115 h 3997"/>
                <a:gd name="T6" fmla="*/ 7925 w 10880"/>
                <a:gd name="T7" fmla="*/ 241 h 3997"/>
                <a:gd name="T8" fmla="*/ 8223 w 10880"/>
                <a:gd name="T9" fmla="*/ 413 h 3997"/>
                <a:gd name="T10" fmla="*/ 8498 w 10880"/>
                <a:gd name="T11" fmla="*/ 619 h 3997"/>
                <a:gd name="T12" fmla="*/ 8727 w 10880"/>
                <a:gd name="T13" fmla="*/ 871 h 3997"/>
                <a:gd name="T14" fmla="*/ 8933 w 10880"/>
                <a:gd name="T15" fmla="*/ 1146 h 3997"/>
                <a:gd name="T16" fmla="*/ 9048 w 10880"/>
                <a:gd name="T17" fmla="*/ 1134 h 3997"/>
                <a:gd name="T18" fmla="*/ 9380 w 10880"/>
                <a:gd name="T19" fmla="*/ 1168 h 3997"/>
                <a:gd name="T20" fmla="*/ 9689 w 10880"/>
                <a:gd name="T21" fmla="*/ 1249 h 3997"/>
                <a:gd name="T22" fmla="*/ 9975 w 10880"/>
                <a:gd name="T23" fmla="*/ 1386 h 3997"/>
                <a:gd name="T24" fmla="*/ 10227 w 10880"/>
                <a:gd name="T25" fmla="*/ 1569 h 3997"/>
                <a:gd name="T26" fmla="*/ 10445 w 10880"/>
                <a:gd name="T27" fmla="*/ 1787 h 3997"/>
                <a:gd name="T28" fmla="*/ 10628 w 10880"/>
                <a:gd name="T29" fmla="*/ 2039 h 3997"/>
                <a:gd name="T30" fmla="*/ 10766 w 10880"/>
                <a:gd name="T31" fmla="*/ 2325 h 3997"/>
                <a:gd name="T32" fmla="*/ 10846 w 10880"/>
                <a:gd name="T33" fmla="*/ 2634 h 3997"/>
                <a:gd name="T34" fmla="*/ 10880 w 10880"/>
                <a:gd name="T35" fmla="*/ 2967 h 3997"/>
                <a:gd name="T36" fmla="*/ 10857 w 10880"/>
                <a:gd name="T37" fmla="*/ 3241 h 3997"/>
                <a:gd name="T38" fmla="*/ 10789 w 10880"/>
                <a:gd name="T39" fmla="*/ 3516 h 3997"/>
                <a:gd name="T40" fmla="*/ 10686 w 10880"/>
                <a:gd name="T41" fmla="*/ 3768 h 3997"/>
                <a:gd name="T42" fmla="*/ 10548 w 10880"/>
                <a:gd name="T43" fmla="*/ 3997 h 3997"/>
                <a:gd name="T44" fmla="*/ 0 w 10880"/>
                <a:gd name="T45" fmla="*/ 3997 h 3997"/>
                <a:gd name="T46" fmla="*/ 34 w 10880"/>
                <a:gd name="T47" fmla="*/ 3574 h 3997"/>
                <a:gd name="T48" fmla="*/ 126 w 10880"/>
                <a:gd name="T49" fmla="*/ 3173 h 3997"/>
                <a:gd name="T50" fmla="*/ 286 w 10880"/>
                <a:gd name="T51" fmla="*/ 2783 h 3997"/>
                <a:gd name="T52" fmla="*/ 481 w 10880"/>
                <a:gd name="T53" fmla="*/ 2428 h 3997"/>
                <a:gd name="T54" fmla="*/ 722 w 10880"/>
                <a:gd name="T55" fmla="*/ 2108 h 3997"/>
                <a:gd name="T56" fmla="*/ 1008 w 10880"/>
                <a:gd name="T57" fmla="*/ 1833 h 3997"/>
                <a:gd name="T58" fmla="*/ 1340 w 10880"/>
                <a:gd name="T59" fmla="*/ 1581 h 3997"/>
                <a:gd name="T60" fmla="*/ 1695 w 10880"/>
                <a:gd name="T61" fmla="*/ 1386 h 3997"/>
                <a:gd name="T62" fmla="*/ 2073 w 10880"/>
                <a:gd name="T63" fmla="*/ 1249 h 3997"/>
                <a:gd name="T64" fmla="*/ 2485 w 10880"/>
                <a:gd name="T65" fmla="*/ 1157 h 3997"/>
                <a:gd name="T66" fmla="*/ 2909 w 10880"/>
                <a:gd name="T67" fmla="*/ 1123 h 3997"/>
                <a:gd name="T68" fmla="*/ 3287 w 10880"/>
                <a:gd name="T69" fmla="*/ 1146 h 3997"/>
                <a:gd name="T70" fmla="*/ 3653 w 10880"/>
                <a:gd name="T71" fmla="*/ 1214 h 3997"/>
                <a:gd name="T72" fmla="*/ 3997 w 10880"/>
                <a:gd name="T73" fmla="*/ 1329 h 3997"/>
                <a:gd name="T74" fmla="*/ 4318 w 10880"/>
                <a:gd name="T75" fmla="*/ 1478 h 3997"/>
                <a:gd name="T76" fmla="*/ 4616 w 10880"/>
                <a:gd name="T77" fmla="*/ 1672 h 3997"/>
                <a:gd name="T78" fmla="*/ 4753 w 10880"/>
                <a:gd name="T79" fmla="*/ 1329 h 3997"/>
                <a:gd name="T80" fmla="*/ 4948 w 10880"/>
                <a:gd name="T81" fmla="*/ 1008 h 3997"/>
                <a:gd name="T82" fmla="*/ 5188 w 10880"/>
                <a:gd name="T83" fmla="*/ 722 h 3997"/>
                <a:gd name="T84" fmla="*/ 5474 w 10880"/>
                <a:gd name="T85" fmla="*/ 481 h 3997"/>
                <a:gd name="T86" fmla="*/ 5784 w 10880"/>
                <a:gd name="T87" fmla="*/ 275 h 3997"/>
                <a:gd name="T88" fmla="*/ 6127 w 10880"/>
                <a:gd name="T89" fmla="*/ 126 h 3997"/>
                <a:gd name="T90" fmla="*/ 6505 w 10880"/>
                <a:gd name="T91" fmla="*/ 35 h 3997"/>
                <a:gd name="T92" fmla="*/ 6895 w 10880"/>
                <a:gd name="T93" fmla="*/ 0 h 3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80" h="3997">
                  <a:moveTo>
                    <a:pt x="6895" y="0"/>
                  </a:moveTo>
                  <a:lnTo>
                    <a:pt x="7261" y="35"/>
                  </a:lnTo>
                  <a:lnTo>
                    <a:pt x="7605" y="115"/>
                  </a:lnTo>
                  <a:lnTo>
                    <a:pt x="7925" y="241"/>
                  </a:lnTo>
                  <a:lnTo>
                    <a:pt x="8223" y="413"/>
                  </a:lnTo>
                  <a:lnTo>
                    <a:pt x="8498" y="619"/>
                  </a:lnTo>
                  <a:lnTo>
                    <a:pt x="8727" y="871"/>
                  </a:lnTo>
                  <a:lnTo>
                    <a:pt x="8933" y="1146"/>
                  </a:lnTo>
                  <a:lnTo>
                    <a:pt x="9048" y="1134"/>
                  </a:lnTo>
                  <a:lnTo>
                    <a:pt x="9380" y="1168"/>
                  </a:lnTo>
                  <a:lnTo>
                    <a:pt x="9689" y="1249"/>
                  </a:lnTo>
                  <a:lnTo>
                    <a:pt x="9975" y="1386"/>
                  </a:lnTo>
                  <a:lnTo>
                    <a:pt x="10227" y="1569"/>
                  </a:lnTo>
                  <a:lnTo>
                    <a:pt x="10445" y="1787"/>
                  </a:lnTo>
                  <a:lnTo>
                    <a:pt x="10628" y="2039"/>
                  </a:lnTo>
                  <a:lnTo>
                    <a:pt x="10766" y="2325"/>
                  </a:lnTo>
                  <a:lnTo>
                    <a:pt x="10846" y="2634"/>
                  </a:lnTo>
                  <a:lnTo>
                    <a:pt x="10880" y="2967"/>
                  </a:lnTo>
                  <a:lnTo>
                    <a:pt x="10857" y="3241"/>
                  </a:lnTo>
                  <a:lnTo>
                    <a:pt x="10789" y="3516"/>
                  </a:lnTo>
                  <a:lnTo>
                    <a:pt x="10686" y="3768"/>
                  </a:lnTo>
                  <a:lnTo>
                    <a:pt x="10548" y="3997"/>
                  </a:lnTo>
                  <a:lnTo>
                    <a:pt x="0" y="3997"/>
                  </a:lnTo>
                  <a:lnTo>
                    <a:pt x="34" y="3574"/>
                  </a:lnTo>
                  <a:lnTo>
                    <a:pt x="126" y="3173"/>
                  </a:lnTo>
                  <a:lnTo>
                    <a:pt x="286" y="2783"/>
                  </a:lnTo>
                  <a:lnTo>
                    <a:pt x="481" y="2428"/>
                  </a:lnTo>
                  <a:lnTo>
                    <a:pt x="722" y="2108"/>
                  </a:lnTo>
                  <a:lnTo>
                    <a:pt x="1008" y="1833"/>
                  </a:lnTo>
                  <a:lnTo>
                    <a:pt x="1340" y="1581"/>
                  </a:lnTo>
                  <a:lnTo>
                    <a:pt x="1695" y="1386"/>
                  </a:lnTo>
                  <a:lnTo>
                    <a:pt x="2073" y="1249"/>
                  </a:lnTo>
                  <a:lnTo>
                    <a:pt x="2485" y="1157"/>
                  </a:lnTo>
                  <a:lnTo>
                    <a:pt x="2909" y="1123"/>
                  </a:lnTo>
                  <a:lnTo>
                    <a:pt x="3287" y="1146"/>
                  </a:lnTo>
                  <a:lnTo>
                    <a:pt x="3653" y="1214"/>
                  </a:lnTo>
                  <a:lnTo>
                    <a:pt x="3997" y="1329"/>
                  </a:lnTo>
                  <a:lnTo>
                    <a:pt x="4318" y="1478"/>
                  </a:lnTo>
                  <a:lnTo>
                    <a:pt x="4616" y="1672"/>
                  </a:lnTo>
                  <a:lnTo>
                    <a:pt x="4753" y="1329"/>
                  </a:lnTo>
                  <a:lnTo>
                    <a:pt x="4948" y="1008"/>
                  </a:lnTo>
                  <a:lnTo>
                    <a:pt x="5188" y="722"/>
                  </a:lnTo>
                  <a:lnTo>
                    <a:pt x="5474" y="481"/>
                  </a:lnTo>
                  <a:lnTo>
                    <a:pt x="5784" y="275"/>
                  </a:lnTo>
                  <a:lnTo>
                    <a:pt x="6127" y="126"/>
                  </a:lnTo>
                  <a:lnTo>
                    <a:pt x="6505" y="35"/>
                  </a:lnTo>
                  <a:lnTo>
                    <a:pt x="6895" y="0"/>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grpSp>
      <p:grpSp>
        <p:nvGrpSpPr>
          <p:cNvPr id="47" name="Group 46">
            <a:extLst>
              <a:ext uri="{FF2B5EF4-FFF2-40B4-BE49-F238E27FC236}">
                <a16:creationId xmlns:a16="http://schemas.microsoft.com/office/drawing/2014/main" id="{A635F132-EC87-1C46-B448-6D4B50A629B7}"/>
              </a:ext>
            </a:extLst>
          </p:cNvPr>
          <p:cNvGrpSpPr/>
          <p:nvPr/>
        </p:nvGrpSpPr>
        <p:grpSpPr>
          <a:xfrm>
            <a:off x="3103016" y="702462"/>
            <a:ext cx="2935587" cy="4308860"/>
            <a:chOff x="4934884" y="1603385"/>
            <a:chExt cx="3440087" cy="5049366"/>
          </a:xfrm>
        </p:grpSpPr>
        <p:sp>
          <p:nvSpPr>
            <p:cNvPr id="48" name="Freeform 47">
              <a:extLst>
                <a:ext uri="{FF2B5EF4-FFF2-40B4-BE49-F238E27FC236}">
                  <a16:creationId xmlns:a16="http://schemas.microsoft.com/office/drawing/2014/main" id="{EB6E4CDC-53BE-0245-A19D-99DA47E15411}"/>
                </a:ext>
              </a:extLst>
            </p:cNvPr>
            <p:cNvSpPr>
              <a:spLocks/>
            </p:cNvSpPr>
            <p:nvPr/>
          </p:nvSpPr>
          <p:spPr bwMode="auto">
            <a:xfrm>
              <a:off x="4934884" y="1603385"/>
              <a:ext cx="3440087" cy="5025012"/>
            </a:xfrm>
            <a:custGeom>
              <a:avLst/>
              <a:gdLst>
                <a:gd name="T0" fmla="*/ 6918 w 15187"/>
                <a:gd name="T1" fmla="*/ 0 h 22184"/>
                <a:gd name="T2" fmla="*/ 8235 w 15187"/>
                <a:gd name="T3" fmla="*/ 1214 h 22184"/>
                <a:gd name="T4" fmla="*/ 9174 w 15187"/>
                <a:gd name="T5" fmla="*/ 2989 h 22184"/>
                <a:gd name="T6" fmla="*/ 10399 w 15187"/>
                <a:gd name="T7" fmla="*/ 4547 h 22184"/>
                <a:gd name="T8" fmla="*/ 12152 w 15187"/>
                <a:gd name="T9" fmla="*/ 4696 h 22184"/>
                <a:gd name="T10" fmla="*/ 14110 w 15187"/>
                <a:gd name="T11" fmla="*/ 5978 h 22184"/>
                <a:gd name="T12" fmla="*/ 15187 w 15187"/>
                <a:gd name="T13" fmla="*/ 9013 h 22184"/>
                <a:gd name="T14" fmla="*/ 12598 w 15187"/>
                <a:gd name="T15" fmla="*/ 12232 h 22184"/>
                <a:gd name="T16" fmla="*/ 12633 w 15187"/>
                <a:gd name="T17" fmla="*/ 15736 h 22184"/>
                <a:gd name="T18" fmla="*/ 10548 w 15187"/>
                <a:gd name="T19" fmla="*/ 17443 h 22184"/>
                <a:gd name="T20" fmla="*/ 7845 w 15187"/>
                <a:gd name="T21" fmla="*/ 22184 h 22184"/>
                <a:gd name="T22" fmla="*/ 4226 w 15187"/>
                <a:gd name="T23" fmla="*/ 18130 h 22184"/>
                <a:gd name="T24" fmla="*/ 3814 w 15187"/>
                <a:gd name="T25" fmla="*/ 15461 h 22184"/>
                <a:gd name="T26" fmla="*/ 1168 w 15187"/>
                <a:gd name="T27" fmla="*/ 11991 h 22184"/>
                <a:gd name="T28" fmla="*/ 0 w 15187"/>
                <a:gd name="T29" fmla="*/ 9185 h 22184"/>
                <a:gd name="T30" fmla="*/ 2646 w 15187"/>
                <a:gd name="T31" fmla="*/ 3745 h 22184"/>
                <a:gd name="T32" fmla="*/ 3516 w 15187"/>
                <a:gd name="T33" fmla="*/ 4787 h 22184"/>
                <a:gd name="T34" fmla="*/ 6918 w 15187"/>
                <a:gd name="T35" fmla="*/ 0 h 2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187" h="22184">
                  <a:moveTo>
                    <a:pt x="6918" y="0"/>
                  </a:moveTo>
                  <a:lnTo>
                    <a:pt x="8235" y="1214"/>
                  </a:lnTo>
                  <a:lnTo>
                    <a:pt x="9174" y="2989"/>
                  </a:lnTo>
                  <a:lnTo>
                    <a:pt x="10399" y="4547"/>
                  </a:lnTo>
                  <a:lnTo>
                    <a:pt x="12152" y="4696"/>
                  </a:lnTo>
                  <a:lnTo>
                    <a:pt x="14110" y="5978"/>
                  </a:lnTo>
                  <a:lnTo>
                    <a:pt x="15187" y="9013"/>
                  </a:lnTo>
                  <a:lnTo>
                    <a:pt x="12598" y="12232"/>
                  </a:lnTo>
                  <a:lnTo>
                    <a:pt x="12633" y="15736"/>
                  </a:lnTo>
                  <a:lnTo>
                    <a:pt x="10548" y="17443"/>
                  </a:lnTo>
                  <a:lnTo>
                    <a:pt x="7845" y="22184"/>
                  </a:lnTo>
                  <a:lnTo>
                    <a:pt x="4226" y="18130"/>
                  </a:lnTo>
                  <a:lnTo>
                    <a:pt x="3814" y="15461"/>
                  </a:lnTo>
                  <a:lnTo>
                    <a:pt x="1168" y="11991"/>
                  </a:lnTo>
                  <a:lnTo>
                    <a:pt x="0" y="9185"/>
                  </a:lnTo>
                  <a:lnTo>
                    <a:pt x="2646" y="3745"/>
                  </a:lnTo>
                  <a:lnTo>
                    <a:pt x="3516" y="4787"/>
                  </a:lnTo>
                  <a:lnTo>
                    <a:pt x="6918" y="0"/>
                  </a:lnTo>
                  <a:close/>
                </a:path>
              </a:pathLst>
            </a:custGeom>
            <a:solidFill>
              <a:srgbClr val="9CC5E5">
                <a:lumMod val="60000"/>
                <a:lumOff val="40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49" name="Freeform 48">
              <a:extLst>
                <a:ext uri="{FF2B5EF4-FFF2-40B4-BE49-F238E27FC236}">
                  <a16:creationId xmlns:a16="http://schemas.microsoft.com/office/drawing/2014/main" id="{E1747687-6032-954F-BCBC-B652176C777A}"/>
                </a:ext>
              </a:extLst>
            </p:cNvPr>
            <p:cNvSpPr>
              <a:spLocks/>
            </p:cNvSpPr>
            <p:nvPr/>
          </p:nvSpPr>
          <p:spPr bwMode="auto">
            <a:xfrm>
              <a:off x="7661448" y="2667100"/>
              <a:ext cx="713523" cy="1320357"/>
            </a:xfrm>
            <a:custGeom>
              <a:avLst/>
              <a:gdLst>
                <a:gd name="T0" fmla="*/ 115 w 3150"/>
                <a:gd name="T1" fmla="*/ 0 h 5829"/>
                <a:gd name="T2" fmla="*/ 2073 w 3150"/>
                <a:gd name="T3" fmla="*/ 1282 h 5829"/>
                <a:gd name="T4" fmla="*/ 3150 w 3150"/>
                <a:gd name="T5" fmla="*/ 4317 h 5829"/>
                <a:gd name="T6" fmla="*/ 0 w 3150"/>
                <a:gd name="T7" fmla="*/ 5829 h 5829"/>
                <a:gd name="T8" fmla="*/ 115 w 3150"/>
                <a:gd name="T9" fmla="*/ 0 h 5829"/>
              </a:gdLst>
              <a:ahLst/>
              <a:cxnLst>
                <a:cxn ang="0">
                  <a:pos x="T0" y="T1"/>
                </a:cxn>
                <a:cxn ang="0">
                  <a:pos x="T2" y="T3"/>
                </a:cxn>
                <a:cxn ang="0">
                  <a:pos x="T4" y="T5"/>
                </a:cxn>
                <a:cxn ang="0">
                  <a:pos x="T6" y="T7"/>
                </a:cxn>
                <a:cxn ang="0">
                  <a:pos x="T8" y="T9"/>
                </a:cxn>
              </a:cxnLst>
              <a:rect l="0" t="0" r="r" b="b"/>
              <a:pathLst>
                <a:path w="3150" h="5829">
                  <a:moveTo>
                    <a:pt x="115" y="0"/>
                  </a:moveTo>
                  <a:lnTo>
                    <a:pt x="2073" y="1282"/>
                  </a:lnTo>
                  <a:lnTo>
                    <a:pt x="3150" y="4317"/>
                  </a:lnTo>
                  <a:lnTo>
                    <a:pt x="0" y="5829"/>
                  </a:lnTo>
                  <a:lnTo>
                    <a:pt x="115" y="0"/>
                  </a:lnTo>
                  <a:close/>
                </a:path>
              </a:pathLst>
            </a:custGeom>
            <a:solidFill>
              <a:srgbClr val="9CC5E5">
                <a:lumMod val="60000"/>
                <a:lumOff val="40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50" name="Freeform 49">
              <a:extLst>
                <a:ext uri="{FF2B5EF4-FFF2-40B4-BE49-F238E27FC236}">
                  <a16:creationId xmlns:a16="http://schemas.microsoft.com/office/drawing/2014/main" id="{C62C4995-0AE0-0B47-B765-571774B6BF4C}"/>
                </a:ext>
              </a:extLst>
            </p:cNvPr>
            <p:cNvSpPr>
              <a:spLocks/>
            </p:cNvSpPr>
            <p:nvPr/>
          </p:nvSpPr>
          <p:spPr bwMode="auto">
            <a:xfrm>
              <a:off x="6665234" y="2451684"/>
              <a:ext cx="625182" cy="313950"/>
            </a:xfrm>
            <a:custGeom>
              <a:avLst/>
              <a:gdLst>
                <a:gd name="T0" fmla="*/ 1123 w 2760"/>
                <a:gd name="T1" fmla="*/ 0 h 1386"/>
                <a:gd name="T2" fmla="*/ 2760 w 2760"/>
                <a:gd name="T3" fmla="*/ 802 h 1386"/>
                <a:gd name="T4" fmla="*/ 0 w 2760"/>
                <a:gd name="T5" fmla="*/ 1386 h 1386"/>
                <a:gd name="T6" fmla="*/ 1123 w 2760"/>
                <a:gd name="T7" fmla="*/ 0 h 1386"/>
              </a:gdLst>
              <a:ahLst/>
              <a:cxnLst>
                <a:cxn ang="0">
                  <a:pos x="T0" y="T1"/>
                </a:cxn>
                <a:cxn ang="0">
                  <a:pos x="T2" y="T3"/>
                </a:cxn>
                <a:cxn ang="0">
                  <a:pos x="T4" y="T5"/>
                </a:cxn>
                <a:cxn ang="0">
                  <a:pos x="T6" y="T7"/>
                </a:cxn>
              </a:cxnLst>
              <a:rect l="0" t="0" r="r" b="b"/>
              <a:pathLst>
                <a:path w="2760" h="1386">
                  <a:moveTo>
                    <a:pt x="1123" y="0"/>
                  </a:moveTo>
                  <a:lnTo>
                    <a:pt x="2760" y="802"/>
                  </a:lnTo>
                  <a:lnTo>
                    <a:pt x="0" y="1386"/>
                  </a:lnTo>
                  <a:lnTo>
                    <a:pt x="1123" y="0"/>
                  </a:lnTo>
                  <a:close/>
                </a:path>
              </a:pathLst>
            </a:custGeom>
            <a:solidFill>
              <a:srgbClr val="9CC5E5">
                <a:lumMod val="40000"/>
                <a:lumOff val="60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51" name="Freeform 50">
              <a:extLst>
                <a:ext uri="{FF2B5EF4-FFF2-40B4-BE49-F238E27FC236}">
                  <a16:creationId xmlns:a16="http://schemas.microsoft.com/office/drawing/2014/main" id="{2516BA5F-EF34-F247-BD71-080BAD3871EE}"/>
                </a:ext>
              </a:extLst>
            </p:cNvPr>
            <p:cNvSpPr>
              <a:spLocks/>
            </p:cNvSpPr>
            <p:nvPr/>
          </p:nvSpPr>
          <p:spPr bwMode="auto">
            <a:xfrm>
              <a:off x="6208805" y="2018361"/>
              <a:ext cx="710805" cy="651231"/>
            </a:xfrm>
            <a:custGeom>
              <a:avLst/>
              <a:gdLst>
                <a:gd name="T0" fmla="*/ 1546 w 3138"/>
                <a:gd name="T1" fmla="*/ 0 h 2875"/>
                <a:gd name="T2" fmla="*/ 3138 w 3138"/>
                <a:gd name="T3" fmla="*/ 1913 h 2875"/>
                <a:gd name="T4" fmla="*/ 0 w 3138"/>
                <a:gd name="T5" fmla="*/ 2875 h 2875"/>
                <a:gd name="T6" fmla="*/ 1546 w 3138"/>
                <a:gd name="T7" fmla="*/ 0 h 2875"/>
              </a:gdLst>
              <a:ahLst/>
              <a:cxnLst>
                <a:cxn ang="0">
                  <a:pos x="T0" y="T1"/>
                </a:cxn>
                <a:cxn ang="0">
                  <a:pos x="T2" y="T3"/>
                </a:cxn>
                <a:cxn ang="0">
                  <a:pos x="T4" y="T5"/>
                </a:cxn>
                <a:cxn ang="0">
                  <a:pos x="T6" y="T7"/>
                </a:cxn>
              </a:cxnLst>
              <a:rect l="0" t="0" r="r" b="b"/>
              <a:pathLst>
                <a:path w="3138" h="2875">
                  <a:moveTo>
                    <a:pt x="1546" y="0"/>
                  </a:moveTo>
                  <a:lnTo>
                    <a:pt x="3138" y="1913"/>
                  </a:lnTo>
                  <a:lnTo>
                    <a:pt x="0" y="2875"/>
                  </a:lnTo>
                  <a:lnTo>
                    <a:pt x="1546" y="0"/>
                  </a:lnTo>
                  <a:close/>
                </a:path>
              </a:pathLst>
            </a:custGeom>
            <a:solidFill>
              <a:srgbClr val="9CC5E5"/>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52" name="Freeform 51">
              <a:extLst>
                <a:ext uri="{FF2B5EF4-FFF2-40B4-BE49-F238E27FC236}">
                  <a16:creationId xmlns:a16="http://schemas.microsoft.com/office/drawing/2014/main" id="{8A6099B3-D7EA-8448-B10F-4BE43BBD8738}"/>
                </a:ext>
              </a:extLst>
            </p:cNvPr>
            <p:cNvSpPr>
              <a:spLocks/>
            </p:cNvSpPr>
            <p:nvPr/>
          </p:nvSpPr>
          <p:spPr bwMode="auto">
            <a:xfrm>
              <a:off x="6501916" y="1603385"/>
              <a:ext cx="788500" cy="1029964"/>
            </a:xfrm>
            <a:custGeom>
              <a:avLst/>
              <a:gdLst>
                <a:gd name="T0" fmla="*/ 0 w 3481"/>
                <a:gd name="T1" fmla="*/ 0 h 4547"/>
                <a:gd name="T2" fmla="*/ 1317 w 3481"/>
                <a:gd name="T3" fmla="*/ 1214 h 4547"/>
                <a:gd name="T4" fmla="*/ 2256 w 3481"/>
                <a:gd name="T5" fmla="*/ 2989 h 4547"/>
                <a:gd name="T6" fmla="*/ 3481 w 3481"/>
                <a:gd name="T7" fmla="*/ 4547 h 4547"/>
                <a:gd name="T8" fmla="*/ 1844 w 3481"/>
                <a:gd name="T9" fmla="*/ 3745 h 4547"/>
                <a:gd name="T10" fmla="*/ 252 w 3481"/>
                <a:gd name="T11" fmla="*/ 1832 h 4547"/>
                <a:gd name="T12" fmla="*/ 0 w 3481"/>
                <a:gd name="T13" fmla="*/ 0 h 4547"/>
              </a:gdLst>
              <a:ahLst/>
              <a:cxnLst>
                <a:cxn ang="0">
                  <a:pos x="T0" y="T1"/>
                </a:cxn>
                <a:cxn ang="0">
                  <a:pos x="T2" y="T3"/>
                </a:cxn>
                <a:cxn ang="0">
                  <a:pos x="T4" y="T5"/>
                </a:cxn>
                <a:cxn ang="0">
                  <a:pos x="T6" y="T7"/>
                </a:cxn>
                <a:cxn ang="0">
                  <a:pos x="T8" y="T9"/>
                </a:cxn>
                <a:cxn ang="0">
                  <a:pos x="T10" y="T11"/>
                </a:cxn>
                <a:cxn ang="0">
                  <a:pos x="T12" y="T13"/>
                </a:cxn>
              </a:cxnLst>
              <a:rect l="0" t="0" r="r" b="b"/>
              <a:pathLst>
                <a:path w="3481" h="4547">
                  <a:moveTo>
                    <a:pt x="0" y="0"/>
                  </a:moveTo>
                  <a:lnTo>
                    <a:pt x="1317" y="1214"/>
                  </a:lnTo>
                  <a:lnTo>
                    <a:pt x="2256" y="2989"/>
                  </a:lnTo>
                  <a:lnTo>
                    <a:pt x="3481" y="4547"/>
                  </a:lnTo>
                  <a:lnTo>
                    <a:pt x="1844" y="3745"/>
                  </a:lnTo>
                  <a:lnTo>
                    <a:pt x="252" y="1832"/>
                  </a:lnTo>
                  <a:lnTo>
                    <a:pt x="0" y="0"/>
                  </a:lnTo>
                  <a:close/>
                </a:path>
              </a:pathLst>
            </a:custGeom>
            <a:solidFill>
              <a:srgbClr val="9CC5E5">
                <a:lumMod val="20000"/>
                <a:lumOff val="80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53" name="Freeform 52">
              <a:extLst>
                <a:ext uri="{FF2B5EF4-FFF2-40B4-BE49-F238E27FC236}">
                  <a16:creationId xmlns:a16="http://schemas.microsoft.com/office/drawing/2014/main" id="{3382B58A-F680-7F42-BC7F-E6E9ED3FE898}"/>
                </a:ext>
              </a:extLst>
            </p:cNvPr>
            <p:cNvSpPr>
              <a:spLocks/>
            </p:cNvSpPr>
            <p:nvPr/>
          </p:nvSpPr>
          <p:spPr bwMode="auto">
            <a:xfrm>
              <a:off x="5534243" y="2451684"/>
              <a:ext cx="197068" cy="306022"/>
            </a:xfrm>
            <a:custGeom>
              <a:avLst/>
              <a:gdLst>
                <a:gd name="T0" fmla="*/ 0 w 870"/>
                <a:gd name="T1" fmla="*/ 0 h 1351"/>
                <a:gd name="T2" fmla="*/ 870 w 870"/>
                <a:gd name="T3" fmla="*/ 1042 h 1351"/>
                <a:gd name="T4" fmla="*/ 802 w 870"/>
                <a:gd name="T5" fmla="*/ 1351 h 1351"/>
                <a:gd name="T6" fmla="*/ 0 w 870"/>
                <a:gd name="T7" fmla="*/ 0 h 1351"/>
              </a:gdLst>
              <a:ahLst/>
              <a:cxnLst>
                <a:cxn ang="0">
                  <a:pos x="T0" y="T1"/>
                </a:cxn>
                <a:cxn ang="0">
                  <a:pos x="T2" y="T3"/>
                </a:cxn>
                <a:cxn ang="0">
                  <a:pos x="T4" y="T5"/>
                </a:cxn>
                <a:cxn ang="0">
                  <a:pos x="T6" y="T7"/>
                </a:cxn>
              </a:cxnLst>
              <a:rect l="0" t="0" r="r" b="b"/>
              <a:pathLst>
                <a:path w="870" h="1351">
                  <a:moveTo>
                    <a:pt x="0" y="0"/>
                  </a:moveTo>
                  <a:lnTo>
                    <a:pt x="870" y="1042"/>
                  </a:lnTo>
                  <a:lnTo>
                    <a:pt x="802" y="1351"/>
                  </a:lnTo>
                  <a:lnTo>
                    <a:pt x="0" y="0"/>
                  </a:lnTo>
                  <a:close/>
                </a:path>
              </a:pathLst>
            </a:custGeom>
            <a:solidFill>
              <a:srgbClr val="9CC5E5"/>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54" name="Freeform 53">
              <a:extLst>
                <a:ext uri="{FF2B5EF4-FFF2-40B4-BE49-F238E27FC236}">
                  <a16:creationId xmlns:a16="http://schemas.microsoft.com/office/drawing/2014/main" id="{A32DB0CA-DDFE-EE4C-BF8C-39B5E180706A}"/>
                </a:ext>
              </a:extLst>
            </p:cNvPr>
            <p:cNvSpPr>
              <a:spLocks/>
            </p:cNvSpPr>
            <p:nvPr/>
          </p:nvSpPr>
          <p:spPr bwMode="auto">
            <a:xfrm>
              <a:off x="6719824" y="3644966"/>
              <a:ext cx="1655147" cy="793936"/>
            </a:xfrm>
            <a:custGeom>
              <a:avLst/>
              <a:gdLst>
                <a:gd name="T0" fmla="*/ 7307 w 7307"/>
                <a:gd name="T1" fmla="*/ 0 h 3505"/>
                <a:gd name="T2" fmla="*/ 4718 w 7307"/>
                <a:gd name="T3" fmla="*/ 3219 h 3505"/>
                <a:gd name="T4" fmla="*/ 0 w 7307"/>
                <a:gd name="T5" fmla="*/ 3505 h 3505"/>
                <a:gd name="T6" fmla="*/ 7307 w 7307"/>
                <a:gd name="T7" fmla="*/ 0 h 3505"/>
              </a:gdLst>
              <a:ahLst/>
              <a:cxnLst>
                <a:cxn ang="0">
                  <a:pos x="T0" y="T1"/>
                </a:cxn>
                <a:cxn ang="0">
                  <a:pos x="T2" y="T3"/>
                </a:cxn>
                <a:cxn ang="0">
                  <a:pos x="T4" y="T5"/>
                </a:cxn>
                <a:cxn ang="0">
                  <a:pos x="T6" y="T7"/>
                </a:cxn>
              </a:cxnLst>
              <a:rect l="0" t="0" r="r" b="b"/>
              <a:pathLst>
                <a:path w="7307" h="3505">
                  <a:moveTo>
                    <a:pt x="7307" y="0"/>
                  </a:moveTo>
                  <a:lnTo>
                    <a:pt x="4718" y="3219"/>
                  </a:lnTo>
                  <a:lnTo>
                    <a:pt x="0" y="3505"/>
                  </a:lnTo>
                  <a:lnTo>
                    <a:pt x="7307" y="0"/>
                  </a:lnTo>
                  <a:close/>
                </a:path>
              </a:pathLst>
            </a:custGeom>
            <a:solidFill>
              <a:srgbClr val="9CC5E5"/>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55" name="Freeform 54">
              <a:extLst>
                <a:ext uri="{FF2B5EF4-FFF2-40B4-BE49-F238E27FC236}">
                  <a16:creationId xmlns:a16="http://schemas.microsoft.com/office/drawing/2014/main" id="{04B1B793-9EB8-4648-B723-7E8477AC5BF3}"/>
                </a:ext>
              </a:extLst>
            </p:cNvPr>
            <p:cNvSpPr>
              <a:spLocks/>
            </p:cNvSpPr>
            <p:nvPr/>
          </p:nvSpPr>
          <p:spPr bwMode="auto">
            <a:xfrm>
              <a:off x="4934884" y="3683927"/>
              <a:ext cx="1784940" cy="1421609"/>
            </a:xfrm>
            <a:custGeom>
              <a:avLst/>
              <a:gdLst>
                <a:gd name="T0" fmla="*/ 0 w 7880"/>
                <a:gd name="T1" fmla="*/ 0 h 6276"/>
                <a:gd name="T2" fmla="*/ 7880 w 7880"/>
                <a:gd name="T3" fmla="*/ 3333 h 6276"/>
                <a:gd name="T4" fmla="*/ 3814 w 7880"/>
                <a:gd name="T5" fmla="*/ 6276 h 6276"/>
                <a:gd name="T6" fmla="*/ 1168 w 7880"/>
                <a:gd name="T7" fmla="*/ 2806 h 6276"/>
                <a:gd name="T8" fmla="*/ 0 w 7880"/>
                <a:gd name="T9" fmla="*/ 0 h 6276"/>
              </a:gdLst>
              <a:ahLst/>
              <a:cxnLst>
                <a:cxn ang="0">
                  <a:pos x="T0" y="T1"/>
                </a:cxn>
                <a:cxn ang="0">
                  <a:pos x="T2" y="T3"/>
                </a:cxn>
                <a:cxn ang="0">
                  <a:pos x="T4" y="T5"/>
                </a:cxn>
                <a:cxn ang="0">
                  <a:pos x="T6" y="T7"/>
                </a:cxn>
                <a:cxn ang="0">
                  <a:pos x="T8" y="T9"/>
                </a:cxn>
              </a:cxnLst>
              <a:rect l="0" t="0" r="r" b="b"/>
              <a:pathLst>
                <a:path w="7880" h="6276">
                  <a:moveTo>
                    <a:pt x="0" y="0"/>
                  </a:moveTo>
                  <a:lnTo>
                    <a:pt x="7880" y="3333"/>
                  </a:lnTo>
                  <a:lnTo>
                    <a:pt x="3814" y="6276"/>
                  </a:lnTo>
                  <a:lnTo>
                    <a:pt x="1168" y="2806"/>
                  </a:lnTo>
                  <a:lnTo>
                    <a:pt x="0" y="0"/>
                  </a:lnTo>
                  <a:close/>
                </a:path>
              </a:pathLst>
            </a:custGeom>
            <a:solidFill>
              <a:srgbClr val="9CC5E5">
                <a:lumMod val="60000"/>
                <a:lumOff val="40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56" name="Freeform 55">
              <a:extLst>
                <a:ext uri="{FF2B5EF4-FFF2-40B4-BE49-F238E27FC236}">
                  <a16:creationId xmlns:a16="http://schemas.microsoft.com/office/drawing/2014/main" id="{276E45C6-5DAA-A04B-9831-6DEC8CDAB79C}"/>
                </a:ext>
              </a:extLst>
            </p:cNvPr>
            <p:cNvSpPr>
              <a:spLocks/>
            </p:cNvSpPr>
            <p:nvPr/>
          </p:nvSpPr>
          <p:spPr bwMode="auto">
            <a:xfrm>
              <a:off x="5892137" y="5710105"/>
              <a:ext cx="819759" cy="918292"/>
            </a:xfrm>
            <a:custGeom>
              <a:avLst/>
              <a:gdLst>
                <a:gd name="T0" fmla="*/ 0 w 3619"/>
                <a:gd name="T1" fmla="*/ 0 h 4054"/>
                <a:gd name="T2" fmla="*/ 3287 w 3619"/>
                <a:gd name="T3" fmla="*/ 824 h 4054"/>
                <a:gd name="T4" fmla="*/ 3619 w 3619"/>
                <a:gd name="T5" fmla="*/ 4054 h 4054"/>
                <a:gd name="T6" fmla="*/ 0 w 3619"/>
                <a:gd name="T7" fmla="*/ 0 h 4054"/>
              </a:gdLst>
              <a:ahLst/>
              <a:cxnLst>
                <a:cxn ang="0">
                  <a:pos x="T0" y="T1"/>
                </a:cxn>
                <a:cxn ang="0">
                  <a:pos x="T2" y="T3"/>
                </a:cxn>
                <a:cxn ang="0">
                  <a:pos x="T4" y="T5"/>
                </a:cxn>
                <a:cxn ang="0">
                  <a:pos x="T6" y="T7"/>
                </a:cxn>
              </a:cxnLst>
              <a:rect l="0" t="0" r="r" b="b"/>
              <a:pathLst>
                <a:path w="3619" h="4054">
                  <a:moveTo>
                    <a:pt x="0" y="0"/>
                  </a:moveTo>
                  <a:lnTo>
                    <a:pt x="3287" y="824"/>
                  </a:lnTo>
                  <a:lnTo>
                    <a:pt x="3619" y="4054"/>
                  </a:lnTo>
                  <a:lnTo>
                    <a:pt x="0" y="0"/>
                  </a:lnTo>
                  <a:close/>
                </a:path>
              </a:pathLst>
            </a:custGeom>
            <a:solidFill>
              <a:srgbClr val="9CC5E5"/>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57" name="Freeform 56">
              <a:extLst>
                <a:ext uri="{FF2B5EF4-FFF2-40B4-BE49-F238E27FC236}">
                  <a16:creationId xmlns:a16="http://schemas.microsoft.com/office/drawing/2014/main" id="{E17A0587-884B-A740-9AD0-18FE1E3BBC02}"/>
                </a:ext>
              </a:extLst>
            </p:cNvPr>
            <p:cNvSpPr>
              <a:spLocks/>
            </p:cNvSpPr>
            <p:nvPr/>
          </p:nvSpPr>
          <p:spPr bwMode="auto">
            <a:xfrm>
              <a:off x="6665234" y="4438902"/>
              <a:ext cx="658933" cy="1115587"/>
            </a:xfrm>
            <a:custGeom>
              <a:avLst/>
              <a:gdLst>
                <a:gd name="T0" fmla="*/ 241 w 2909"/>
                <a:gd name="T1" fmla="*/ 0 h 4925"/>
                <a:gd name="T2" fmla="*/ 2909 w 2909"/>
                <a:gd name="T3" fmla="*/ 4925 h 4925"/>
                <a:gd name="T4" fmla="*/ 0 w 2909"/>
                <a:gd name="T5" fmla="*/ 3230 h 4925"/>
                <a:gd name="T6" fmla="*/ 241 w 2909"/>
                <a:gd name="T7" fmla="*/ 0 h 4925"/>
              </a:gdLst>
              <a:ahLst/>
              <a:cxnLst>
                <a:cxn ang="0">
                  <a:pos x="T0" y="T1"/>
                </a:cxn>
                <a:cxn ang="0">
                  <a:pos x="T2" y="T3"/>
                </a:cxn>
                <a:cxn ang="0">
                  <a:pos x="T4" y="T5"/>
                </a:cxn>
                <a:cxn ang="0">
                  <a:pos x="T6" y="T7"/>
                </a:cxn>
              </a:cxnLst>
              <a:rect l="0" t="0" r="r" b="b"/>
              <a:pathLst>
                <a:path w="2909" h="4925">
                  <a:moveTo>
                    <a:pt x="241" y="0"/>
                  </a:moveTo>
                  <a:lnTo>
                    <a:pt x="2909" y="4925"/>
                  </a:lnTo>
                  <a:lnTo>
                    <a:pt x="0" y="3230"/>
                  </a:lnTo>
                  <a:lnTo>
                    <a:pt x="241" y="0"/>
                  </a:lnTo>
                  <a:close/>
                </a:path>
              </a:pathLst>
            </a:custGeom>
            <a:solidFill>
              <a:srgbClr val="9CC5E5">
                <a:lumMod val="40000"/>
                <a:lumOff val="60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58" name="Freeform 57">
              <a:extLst>
                <a:ext uri="{FF2B5EF4-FFF2-40B4-BE49-F238E27FC236}">
                  <a16:creationId xmlns:a16="http://schemas.microsoft.com/office/drawing/2014/main" id="{5779A69C-5104-F44C-BD19-AE9CBCA26D1B}"/>
                </a:ext>
              </a:extLst>
            </p:cNvPr>
            <p:cNvSpPr>
              <a:spLocks/>
            </p:cNvSpPr>
            <p:nvPr/>
          </p:nvSpPr>
          <p:spPr bwMode="auto">
            <a:xfrm>
              <a:off x="6636693" y="5570915"/>
              <a:ext cx="687474" cy="1081836"/>
            </a:xfrm>
            <a:custGeom>
              <a:avLst/>
              <a:gdLst>
                <a:gd name="T0" fmla="*/ 1054 w 3035"/>
                <a:gd name="T1" fmla="*/ 0 h 4776"/>
                <a:gd name="T2" fmla="*/ 3035 w 3035"/>
                <a:gd name="T3" fmla="*/ 35 h 4776"/>
                <a:gd name="T4" fmla="*/ 332 w 3035"/>
                <a:gd name="T5" fmla="*/ 4776 h 4776"/>
                <a:gd name="T6" fmla="*/ 0 w 3035"/>
                <a:gd name="T7" fmla="*/ 1546 h 4776"/>
                <a:gd name="T8" fmla="*/ 1054 w 3035"/>
                <a:gd name="T9" fmla="*/ 0 h 4776"/>
              </a:gdLst>
              <a:ahLst/>
              <a:cxnLst>
                <a:cxn ang="0">
                  <a:pos x="T0" y="T1"/>
                </a:cxn>
                <a:cxn ang="0">
                  <a:pos x="T2" y="T3"/>
                </a:cxn>
                <a:cxn ang="0">
                  <a:pos x="T4" y="T5"/>
                </a:cxn>
                <a:cxn ang="0">
                  <a:pos x="T6" y="T7"/>
                </a:cxn>
                <a:cxn ang="0">
                  <a:pos x="T8" y="T9"/>
                </a:cxn>
              </a:cxnLst>
              <a:rect l="0" t="0" r="r" b="b"/>
              <a:pathLst>
                <a:path w="3035" h="4776">
                  <a:moveTo>
                    <a:pt x="1054" y="0"/>
                  </a:moveTo>
                  <a:lnTo>
                    <a:pt x="3035" y="35"/>
                  </a:lnTo>
                  <a:lnTo>
                    <a:pt x="332" y="4776"/>
                  </a:lnTo>
                  <a:lnTo>
                    <a:pt x="0" y="1546"/>
                  </a:lnTo>
                  <a:lnTo>
                    <a:pt x="1054" y="0"/>
                  </a:lnTo>
                  <a:close/>
                </a:path>
              </a:pathLst>
            </a:custGeom>
            <a:solidFill>
              <a:srgbClr val="9CC5E5">
                <a:lumMod val="75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59" name="Freeform 58">
              <a:extLst>
                <a:ext uri="{FF2B5EF4-FFF2-40B4-BE49-F238E27FC236}">
                  <a16:creationId xmlns:a16="http://schemas.microsoft.com/office/drawing/2014/main" id="{9A0D0E0B-8409-8548-9C5C-9EAECFC868C0}"/>
                </a:ext>
              </a:extLst>
            </p:cNvPr>
            <p:cNvSpPr>
              <a:spLocks/>
            </p:cNvSpPr>
            <p:nvPr/>
          </p:nvSpPr>
          <p:spPr bwMode="auto">
            <a:xfrm>
              <a:off x="4934884" y="2451684"/>
              <a:ext cx="1784940" cy="1987217"/>
            </a:xfrm>
            <a:custGeom>
              <a:avLst/>
              <a:gdLst>
                <a:gd name="T0" fmla="*/ 2646 w 7880"/>
                <a:gd name="T1" fmla="*/ 0 h 8773"/>
                <a:gd name="T2" fmla="*/ 7880 w 7880"/>
                <a:gd name="T3" fmla="*/ 8773 h 8773"/>
                <a:gd name="T4" fmla="*/ 0 w 7880"/>
                <a:gd name="T5" fmla="*/ 5440 h 8773"/>
                <a:gd name="T6" fmla="*/ 2646 w 7880"/>
                <a:gd name="T7" fmla="*/ 0 h 8773"/>
              </a:gdLst>
              <a:ahLst/>
              <a:cxnLst>
                <a:cxn ang="0">
                  <a:pos x="T0" y="T1"/>
                </a:cxn>
                <a:cxn ang="0">
                  <a:pos x="T2" y="T3"/>
                </a:cxn>
                <a:cxn ang="0">
                  <a:pos x="T4" y="T5"/>
                </a:cxn>
                <a:cxn ang="0">
                  <a:pos x="T6" y="T7"/>
                </a:cxn>
              </a:cxnLst>
              <a:rect l="0" t="0" r="r" b="b"/>
              <a:pathLst>
                <a:path w="7880" h="8773">
                  <a:moveTo>
                    <a:pt x="2646" y="0"/>
                  </a:moveTo>
                  <a:lnTo>
                    <a:pt x="7880" y="8773"/>
                  </a:lnTo>
                  <a:lnTo>
                    <a:pt x="0" y="5440"/>
                  </a:lnTo>
                  <a:lnTo>
                    <a:pt x="2646" y="0"/>
                  </a:lnTo>
                  <a:close/>
                </a:path>
              </a:pathLst>
            </a:custGeom>
            <a:solidFill>
              <a:srgbClr val="9CC5E5">
                <a:lumMod val="40000"/>
                <a:lumOff val="60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60" name="Freeform 59">
              <a:extLst>
                <a:ext uri="{FF2B5EF4-FFF2-40B4-BE49-F238E27FC236}">
                  <a16:creationId xmlns:a16="http://schemas.microsoft.com/office/drawing/2014/main" id="{60037232-4C13-194A-96DD-D107F70DF49A}"/>
                </a:ext>
              </a:extLst>
            </p:cNvPr>
            <p:cNvSpPr>
              <a:spLocks/>
            </p:cNvSpPr>
            <p:nvPr/>
          </p:nvSpPr>
          <p:spPr bwMode="auto">
            <a:xfrm>
              <a:off x="6719824" y="4374118"/>
              <a:ext cx="1076627" cy="1180370"/>
            </a:xfrm>
            <a:custGeom>
              <a:avLst/>
              <a:gdLst>
                <a:gd name="T0" fmla="*/ 4718 w 4753"/>
                <a:gd name="T1" fmla="*/ 0 h 5211"/>
                <a:gd name="T2" fmla="*/ 4753 w 4753"/>
                <a:gd name="T3" fmla="*/ 3504 h 5211"/>
                <a:gd name="T4" fmla="*/ 2668 w 4753"/>
                <a:gd name="T5" fmla="*/ 5211 h 5211"/>
                <a:gd name="T6" fmla="*/ 0 w 4753"/>
                <a:gd name="T7" fmla="*/ 286 h 5211"/>
                <a:gd name="T8" fmla="*/ 4718 w 4753"/>
                <a:gd name="T9" fmla="*/ 0 h 5211"/>
              </a:gdLst>
              <a:ahLst/>
              <a:cxnLst>
                <a:cxn ang="0">
                  <a:pos x="T0" y="T1"/>
                </a:cxn>
                <a:cxn ang="0">
                  <a:pos x="T2" y="T3"/>
                </a:cxn>
                <a:cxn ang="0">
                  <a:pos x="T4" y="T5"/>
                </a:cxn>
                <a:cxn ang="0">
                  <a:pos x="T6" y="T7"/>
                </a:cxn>
                <a:cxn ang="0">
                  <a:pos x="T8" y="T9"/>
                </a:cxn>
              </a:cxnLst>
              <a:rect l="0" t="0" r="r" b="b"/>
              <a:pathLst>
                <a:path w="4753" h="5211">
                  <a:moveTo>
                    <a:pt x="4718" y="0"/>
                  </a:moveTo>
                  <a:lnTo>
                    <a:pt x="4753" y="3504"/>
                  </a:lnTo>
                  <a:lnTo>
                    <a:pt x="2668" y="5211"/>
                  </a:lnTo>
                  <a:lnTo>
                    <a:pt x="0" y="286"/>
                  </a:lnTo>
                  <a:lnTo>
                    <a:pt x="4718" y="0"/>
                  </a:lnTo>
                  <a:close/>
                </a:path>
              </a:pathLst>
            </a:custGeom>
            <a:solidFill>
              <a:srgbClr val="9CC5E5">
                <a:lumMod val="60000"/>
                <a:lumOff val="40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61" name="Freeform 60">
              <a:extLst>
                <a:ext uri="{FF2B5EF4-FFF2-40B4-BE49-F238E27FC236}">
                  <a16:creationId xmlns:a16="http://schemas.microsoft.com/office/drawing/2014/main" id="{9856F0EC-D27D-0049-A347-8FEBEC0D3114}"/>
                </a:ext>
              </a:extLst>
            </p:cNvPr>
            <p:cNvSpPr>
              <a:spLocks/>
            </p:cNvSpPr>
            <p:nvPr/>
          </p:nvSpPr>
          <p:spPr bwMode="auto">
            <a:xfrm>
              <a:off x="5715908" y="2669592"/>
              <a:ext cx="1003915" cy="1769310"/>
            </a:xfrm>
            <a:custGeom>
              <a:avLst/>
              <a:gdLst>
                <a:gd name="T0" fmla="*/ 2176 w 4432"/>
                <a:gd name="T1" fmla="*/ 0 h 7811"/>
                <a:gd name="T2" fmla="*/ 4432 w 4432"/>
                <a:gd name="T3" fmla="*/ 7811 h 7811"/>
                <a:gd name="T4" fmla="*/ 0 w 4432"/>
                <a:gd name="T5" fmla="*/ 389 h 7811"/>
                <a:gd name="T6" fmla="*/ 2176 w 4432"/>
                <a:gd name="T7" fmla="*/ 0 h 7811"/>
              </a:gdLst>
              <a:ahLst/>
              <a:cxnLst>
                <a:cxn ang="0">
                  <a:pos x="T0" y="T1"/>
                </a:cxn>
                <a:cxn ang="0">
                  <a:pos x="T2" y="T3"/>
                </a:cxn>
                <a:cxn ang="0">
                  <a:pos x="T4" y="T5"/>
                </a:cxn>
                <a:cxn ang="0">
                  <a:pos x="T6" y="T7"/>
                </a:cxn>
              </a:cxnLst>
              <a:rect l="0" t="0" r="r" b="b"/>
              <a:pathLst>
                <a:path w="4432" h="7811">
                  <a:moveTo>
                    <a:pt x="2176" y="0"/>
                  </a:moveTo>
                  <a:lnTo>
                    <a:pt x="4432" y="7811"/>
                  </a:lnTo>
                  <a:lnTo>
                    <a:pt x="0" y="389"/>
                  </a:lnTo>
                  <a:lnTo>
                    <a:pt x="2176" y="0"/>
                  </a:lnTo>
                  <a:close/>
                </a:path>
              </a:pathLst>
            </a:custGeom>
            <a:solidFill>
              <a:srgbClr val="9CC5E5">
                <a:lumMod val="20000"/>
                <a:lumOff val="80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62" name="Freeform 61">
              <a:extLst>
                <a:ext uri="{FF2B5EF4-FFF2-40B4-BE49-F238E27FC236}">
                  <a16:creationId xmlns:a16="http://schemas.microsoft.com/office/drawing/2014/main" id="{78EE8481-B79D-EF45-83D6-22AB981BE257}"/>
                </a:ext>
              </a:extLst>
            </p:cNvPr>
            <p:cNvSpPr>
              <a:spLocks/>
            </p:cNvSpPr>
            <p:nvPr/>
          </p:nvSpPr>
          <p:spPr bwMode="auto">
            <a:xfrm>
              <a:off x="6719824" y="2667100"/>
              <a:ext cx="967673" cy="1771801"/>
            </a:xfrm>
            <a:custGeom>
              <a:avLst/>
              <a:gdLst>
                <a:gd name="T0" fmla="*/ 4272 w 4272"/>
                <a:gd name="T1" fmla="*/ 0 h 7822"/>
                <a:gd name="T2" fmla="*/ 4157 w 4272"/>
                <a:gd name="T3" fmla="*/ 5829 h 7822"/>
                <a:gd name="T4" fmla="*/ 0 w 4272"/>
                <a:gd name="T5" fmla="*/ 7822 h 7822"/>
                <a:gd name="T6" fmla="*/ 4272 w 4272"/>
                <a:gd name="T7" fmla="*/ 0 h 7822"/>
              </a:gdLst>
              <a:ahLst/>
              <a:cxnLst>
                <a:cxn ang="0">
                  <a:pos x="T0" y="T1"/>
                </a:cxn>
                <a:cxn ang="0">
                  <a:pos x="T2" y="T3"/>
                </a:cxn>
                <a:cxn ang="0">
                  <a:pos x="T4" y="T5"/>
                </a:cxn>
                <a:cxn ang="0">
                  <a:pos x="T6" y="T7"/>
                </a:cxn>
              </a:cxnLst>
              <a:rect l="0" t="0" r="r" b="b"/>
              <a:pathLst>
                <a:path w="4272" h="7822">
                  <a:moveTo>
                    <a:pt x="4272" y="0"/>
                  </a:moveTo>
                  <a:lnTo>
                    <a:pt x="4157" y="5829"/>
                  </a:lnTo>
                  <a:lnTo>
                    <a:pt x="0" y="7822"/>
                  </a:lnTo>
                  <a:lnTo>
                    <a:pt x="4272" y="0"/>
                  </a:lnTo>
                  <a:close/>
                </a:path>
              </a:pathLst>
            </a:custGeom>
            <a:solidFill>
              <a:srgbClr val="9CC5E5">
                <a:lumMod val="40000"/>
                <a:lumOff val="60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63" name="Freeform 62">
              <a:extLst>
                <a:ext uri="{FF2B5EF4-FFF2-40B4-BE49-F238E27FC236}">
                  <a16:creationId xmlns:a16="http://schemas.microsoft.com/office/drawing/2014/main" id="{819C2ED6-24BD-9C40-A052-BCF0C91887CA}"/>
                </a:ext>
              </a:extLst>
            </p:cNvPr>
            <p:cNvSpPr>
              <a:spLocks/>
            </p:cNvSpPr>
            <p:nvPr/>
          </p:nvSpPr>
          <p:spPr bwMode="auto">
            <a:xfrm>
              <a:off x="5892137" y="5170546"/>
              <a:ext cx="983303" cy="726208"/>
            </a:xfrm>
            <a:custGeom>
              <a:avLst/>
              <a:gdLst>
                <a:gd name="T0" fmla="*/ 3413 w 4341"/>
                <a:gd name="T1" fmla="*/ 0 h 3206"/>
                <a:gd name="T2" fmla="*/ 4341 w 4341"/>
                <a:gd name="T3" fmla="*/ 1660 h 3206"/>
                <a:gd name="T4" fmla="*/ 3287 w 4341"/>
                <a:gd name="T5" fmla="*/ 3206 h 3206"/>
                <a:gd name="T6" fmla="*/ 0 w 4341"/>
                <a:gd name="T7" fmla="*/ 2382 h 3206"/>
                <a:gd name="T8" fmla="*/ 3413 w 4341"/>
                <a:gd name="T9" fmla="*/ 0 h 3206"/>
              </a:gdLst>
              <a:ahLst/>
              <a:cxnLst>
                <a:cxn ang="0">
                  <a:pos x="T0" y="T1"/>
                </a:cxn>
                <a:cxn ang="0">
                  <a:pos x="T2" y="T3"/>
                </a:cxn>
                <a:cxn ang="0">
                  <a:pos x="T4" y="T5"/>
                </a:cxn>
                <a:cxn ang="0">
                  <a:pos x="T6" y="T7"/>
                </a:cxn>
                <a:cxn ang="0">
                  <a:pos x="T8" y="T9"/>
                </a:cxn>
              </a:cxnLst>
              <a:rect l="0" t="0" r="r" b="b"/>
              <a:pathLst>
                <a:path w="4341" h="3206">
                  <a:moveTo>
                    <a:pt x="3413" y="0"/>
                  </a:moveTo>
                  <a:lnTo>
                    <a:pt x="4341" y="1660"/>
                  </a:lnTo>
                  <a:lnTo>
                    <a:pt x="3287" y="3206"/>
                  </a:lnTo>
                  <a:lnTo>
                    <a:pt x="0" y="2382"/>
                  </a:lnTo>
                  <a:lnTo>
                    <a:pt x="3413" y="0"/>
                  </a:lnTo>
                  <a:close/>
                </a:path>
              </a:pathLst>
            </a:custGeom>
            <a:solidFill>
              <a:srgbClr val="9CC5E5">
                <a:lumMod val="40000"/>
                <a:lumOff val="60000"/>
              </a:srgb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sp>
          <p:nvSpPr>
            <p:cNvPr id="64" name="Freeform 63">
              <a:extLst>
                <a:ext uri="{FF2B5EF4-FFF2-40B4-BE49-F238E27FC236}">
                  <a16:creationId xmlns:a16="http://schemas.microsoft.com/office/drawing/2014/main" id="{7B9C0790-AFF5-A745-BD10-00CDDE274BBB}"/>
                </a:ext>
              </a:extLst>
            </p:cNvPr>
            <p:cNvSpPr>
              <a:spLocks/>
            </p:cNvSpPr>
            <p:nvPr/>
          </p:nvSpPr>
          <p:spPr bwMode="auto">
            <a:xfrm>
              <a:off x="5798813" y="4438902"/>
              <a:ext cx="921011" cy="1271203"/>
            </a:xfrm>
            <a:custGeom>
              <a:avLst/>
              <a:gdLst>
                <a:gd name="T0" fmla="*/ 4066 w 4066"/>
                <a:gd name="T1" fmla="*/ 0 h 5612"/>
                <a:gd name="T2" fmla="*/ 3825 w 4066"/>
                <a:gd name="T3" fmla="*/ 3230 h 5612"/>
                <a:gd name="T4" fmla="*/ 412 w 4066"/>
                <a:gd name="T5" fmla="*/ 5612 h 5612"/>
                <a:gd name="T6" fmla="*/ 0 w 4066"/>
                <a:gd name="T7" fmla="*/ 2943 h 5612"/>
                <a:gd name="T8" fmla="*/ 4066 w 4066"/>
                <a:gd name="T9" fmla="*/ 0 h 5612"/>
              </a:gdLst>
              <a:ahLst/>
              <a:cxnLst>
                <a:cxn ang="0">
                  <a:pos x="T0" y="T1"/>
                </a:cxn>
                <a:cxn ang="0">
                  <a:pos x="T2" y="T3"/>
                </a:cxn>
                <a:cxn ang="0">
                  <a:pos x="T4" y="T5"/>
                </a:cxn>
                <a:cxn ang="0">
                  <a:pos x="T6" y="T7"/>
                </a:cxn>
                <a:cxn ang="0">
                  <a:pos x="T8" y="T9"/>
                </a:cxn>
              </a:cxnLst>
              <a:rect l="0" t="0" r="r" b="b"/>
              <a:pathLst>
                <a:path w="4066" h="5612">
                  <a:moveTo>
                    <a:pt x="4066" y="0"/>
                  </a:moveTo>
                  <a:lnTo>
                    <a:pt x="3825" y="3230"/>
                  </a:lnTo>
                  <a:lnTo>
                    <a:pt x="412" y="5612"/>
                  </a:lnTo>
                  <a:lnTo>
                    <a:pt x="0" y="2943"/>
                  </a:lnTo>
                  <a:lnTo>
                    <a:pt x="4066" y="0"/>
                  </a:lnTo>
                  <a:close/>
                </a:path>
              </a:pathLst>
            </a:custGeom>
            <a:solidFill>
              <a:srgbClr val="9CC5E5"/>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defRPr/>
              </a:pPr>
              <a:endParaRPr lang="es-ES_tradnl" sz="1800" dirty="0">
                <a:solidFill>
                  <a:prstClr val="black"/>
                </a:solidFill>
              </a:endParaRPr>
            </a:p>
          </p:txBody>
        </p:sp>
      </p:grpSp>
      <p:sp>
        <p:nvSpPr>
          <p:cNvPr id="65" name="Rectangle 64">
            <a:extLst>
              <a:ext uri="{FF2B5EF4-FFF2-40B4-BE49-F238E27FC236}">
                <a16:creationId xmlns:a16="http://schemas.microsoft.com/office/drawing/2014/main" id="{13E1FF35-6465-504E-9D98-FC5821296E3F}"/>
              </a:ext>
            </a:extLst>
          </p:cNvPr>
          <p:cNvSpPr/>
          <p:nvPr/>
        </p:nvSpPr>
        <p:spPr>
          <a:xfrm>
            <a:off x="8796" y="2528722"/>
            <a:ext cx="9141619" cy="2631524"/>
          </a:xfrm>
          <a:prstGeom prst="rect">
            <a:avLst/>
          </a:prstGeom>
          <a:solidFill>
            <a:srgbClr val="257DC4">
              <a:alpha val="29000"/>
            </a:srgbClr>
          </a:solidFill>
          <a:ln w="25400" cap="flat" cmpd="sng" algn="ctr">
            <a:noFill/>
            <a:prstDash val="solid"/>
          </a:ln>
          <a:effectLst/>
        </p:spPr>
        <p:txBody>
          <a:bodyPr rtlCol="0" anchor="ctr"/>
          <a:lstStyle/>
          <a:p>
            <a:pPr algn="ctr" defTabSz="914240">
              <a:buClrTx/>
              <a:defRPr/>
            </a:pPr>
            <a:endParaRPr lang="es-ES_tradnl" sz="1800" dirty="0">
              <a:solidFill>
                <a:prstClr val="white"/>
              </a:solidFill>
              <a:latin typeface="Calibri"/>
              <a:ea typeface="+mn-ea"/>
              <a:cs typeface="+mn-cs"/>
            </a:endParaRPr>
          </a:p>
        </p:txBody>
      </p:sp>
      <p:sp>
        <p:nvSpPr>
          <p:cNvPr id="66" name="TextBox 65">
            <a:extLst>
              <a:ext uri="{FF2B5EF4-FFF2-40B4-BE49-F238E27FC236}">
                <a16:creationId xmlns:a16="http://schemas.microsoft.com/office/drawing/2014/main" id="{8728E1ED-6143-DE43-847B-B9CF17C3B967}"/>
              </a:ext>
            </a:extLst>
          </p:cNvPr>
          <p:cNvSpPr txBox="1"/>
          <p:nvPr/>
        </p:nvSpPr>
        <p:spPr>
          <a:xfrm>
            <a:off x="5534775" y="928836"/>
            <a:ext cx="3298329" cy="415498"/>
          </a:xfrm>
          <a:prstGeom prst="rect">
            <a:avLst/>
          </a:prstGeom>
          <a:noFill/>
        </p:spPr>
        <p:txBody>
          <a:bodyPr wrap="square" rtlCol="0">
            <a:spAutoFit/>
          </a:bodyPr>
          <a:lstStyle/>
          <a:p>
            <a:pPr defTabSz="914240">
              <a:defRPr/>
            </a:pPr>
            <a:r>
              <a:rPr lang="es-ES_tradnl" sz="1050" dirty="0">
                <a:solidFill>
                  <a:prstClr val="white"/>
                </a:solidFill>
                <a:latin typeface="Arial" pitchFamily="34" charset="0"/>
                <a:cs typeface="Arial" pitchFamily="34" charset="0"/>
              </a:rPr>
              <a:t>Sólo el 33 % de los proyectos de SAP en nubes culminan en tiempo y forma </a:t>
            </a:r>
            <a:r>
              <a:rPr lang="es-ES_tradnl" sz="1050" baseline="30000" dirty="0">
                <a:solidFill>
                  <a:prstClr val="white"/>
                </a:solidFill>
                <a:latin typeface="Arial" pitchFamily="34" charset="0"/>
                <a:cs typeface="Arial" pitchFamily="34" charset="0"/>
              </a:rPr>
              <a:t>*</a:t>
            </a:r>
          </a:p>
        </p:txBody>
      </p:sp>
      <p:cxnSp>
        <p:nvCxnSpPr>
          <p:cNvPr id="67" name="Straight Connector 66">
            <a:extLst>
              <a:ext uri="{FF2B5EF4-FFF2-40B4-BE49-F238E27FC236}">
                <a16:creationId xmlns:a16="http://schemas.microsoft.com/office/drawing/2014/main" id="{2AAD064D-96D9-AF40-A7C0-FD2C2FF51EE2}"/>
              </a:ext>
            </a:extLst>
          </p:cNvPr>
          <p:cNvCxnSpPr/>
          <p:nvPr/>
        </p:nvCxnSpPr>
        <p:spPr>
          <a:xfrm flipH="1">
            <a:off x="5025821" y="1064645"/>
            <a:ext cx="409541" cy="0"/>
          </a:xfrm>
          <a:prstGeom prst="line">
            <a:avLst/>
          </a:prstGeom>
          <a:noFill/>
          <a:ln w="9525" cap="flat" cmpd="sng" algn="ctr">
            <a:solidFill>
              <a:sysClr val="window" lastClr="FFFFFF"/>
            </a:solidFill>
            <a:prstDash val="solid"/>
            <a:headEnd type="oval" w="med" len="med"/>
            <a:tailEnd type="oval" w="med" len="med"/>
          </a:ln>
          <a:effectLst/>
        </p:spPr>
      </p:cxnSp>
      <p:sp>
        <p:nvSpPr>
          <p:cNvPr id="68" name="TextBox 67">
            <a:extLst>
              <a:ext uri="{FF2B5EF4-FFF2-40B4-BE49-F238E27FC236}">
                <a16:creationId xmlns:a16="http://schemas.microsoft.com/office/drawing/2014/main" id="{397AE089-81BB-5142-A309-5F634F747BA6}"/>
              </a:ext>
            </a:extLst>
          </p:cNvPr>
          <p:cNvSpPr txBox="1"/>
          <p:nvPr/>
        </p:nvSpPr>
        <p:spPr>
          <a:xfrm>
            <a:off x="5334966" y="4031794"/>
            <a:ext cx="1457151" cy="900246"/>
          </a:xfrm>
          <a:prstGeom prst="rect">
            <a:avLst/>
          </a:prstGeom>
          <a:noFill/>
        </p:spPr>
        <p:txBody>
          <a:bodyPr wrap="square" rtlCol="0">
            <a:spAutoFit/>
          </a:bodyPr>
          <a:lstStyle/>
          <a:p>
            <a:pPr defTabSz="914240">
              <a:defRPr/>
            </a:pPr>
            <a:r>
              <a:rPr lang="es-ES_tradnl" sz="1050" dirty="0">
                <a:solidFill>
                  <a:prstClr val="white"/>
                </a:solidFill>
                <a:latin typeface="Arial" pitchFamily="34" charset="0"/>
                <a:cs typeface="Arial" pitchFamily="34" charset="0"/>
              </a:rPr>
              <a:t>No se consideran los periodos de máxima utilización de recursos por el equipo de DEV/QA</a:t>
            </a:r>
          </a:p>
        </p:txBody>
      </p:sp>
      <p:cxnSp>
        <p:nvCxnSpPr>
          <p:cNvPr id="69" name="Straight Connector 68">
            <a:extLst>
              <a:ext uri="{FF2B5EF4-FFF2-40B4-BE49-F238E27FC236}">
                <a16:creationId xmlns:a16="http://schemas.microsoft.com/office/drawing/2014/main" id="{09542AF3-B12E-524F-8A9E-20D702A1F1C8}"/>
              </a:ext>
            </a:extLst>
          </p:cNvPr>
          <p:cNvCxnSpPr/>
          <p:nvPr/>
        </p:nvCxnSpPr>
        <p:spPr>
          <a:xfrm flipH="1">
            <a:off x="4826012" y="4308793"/>
            <a:ext cx="409541" cy="0"/>
          </a:xfrm>
          <a:prstGeom prst="line">
            <a:avLst/>
          </a:prstGeom>
          <a:noFill/>
          <a:ln w="9525" cap="flat" cmpd="sng" algn="ctr">
            <a:solidFill>
              <a:sysClr val="window" lastClr="FFFFFF"/>
            </a:solidFill>
            <a:prstDash val="solid"/>
            <a:headEnd type="oval" w="med" len="med"/>
            <a:tailEnd type="oval" w="med" len="med"/>
          </a:ln>
          <a:effectLst/>
        </p:spPr>
      </p:cxnSp>
      <p:sp>
        <p:nvSpPr>
          <p:cNvPr id="70" name="TextBox 69">
            <a:extLst>
              <a:ext uri="{FF2B5EF4-FFF2-40B4-BE49-F238E27FC236}">
                <a16:creationId xmlns:a16="http://schemas.microsoft.com/office/drawing/2014/main" id="{F4CF9212-A687-7746-96B1-F59382A5F5B6}"/>
              </a:ext>
            </a:extLst>
          </p:cNvPr>
          <p:cNvSpPr txBox="1"/>
          <p:nvPr/>
        </p:nvSpPr>
        <p:spPr>
          <a:xfrm>
            <a:off x="903643" y="3008368"/>
            <a:ext cx="1457151" cy="577081"/>
          </a:xfrm>
          <a:prstGeom prst="rect">
            <a:avLst/>
          </a:prstGeom>
          <a:noFill/>
        </p:spPr>
        <p:txBody>
          <a:bodyPr wrap="square" rtlCol="0">
            <a:spAutoFit/>
          </a:bodyPr>
          <a:lstStyle/>
          <a:p>
            <a:pPr algn="r" defTabSz="914240">
              <a:defRPr/>
            </a:pPr>
            <a:r>
              <a:rPr lang="es-ES_tradnl" sz="1050" dirty="0">
                <a:solidFill>
                  <a:prstClr val="white"/>
                </a:solidFill>
                <a:latin typeface="Arial" pitchFamily="34" charset="0"/>
                <a:cs typeface="Arial" pitchFamily="34" charset="0"/>
              </a:rPr>
              <a:t>Errores en diseños de los tamaños de dispositivos</a:t>
            </a:r>
          </a:p>
        </p:txBody>
      </p:sp>
      <p:cxnSp>
        <p:nvCxnSpPr>
          <p:cNvPr id="71" name="Straight Connector 70">
            <a:extLst>
              <a:ext uri="{FF2B5EF4-FFF2-40B4-BE49-F238E27FC236}">
                <a16:creationId xmlns:a16="http://schemas.microsoft.com/office/drawing/2014/main" id="{1C8D360D-C02B-D044-A4E6-256C198014C6}"/>
              </a:ext>
            </a:extLst>
          </p:cNvPr>
          <p:cNvCxnSpPr/>
          <p:nvPr/>
        </p:nvCxnSpPr>
        <p:spPr>
          <a:xfrm flipH="1">
            <a:off x="2452089" y="3270685"/>
            <a:ext cx="409541" cy="0"/>
          </a:xfrm>
          <a:prstGeom prst="line">
            <a:avLst/>
          </a:prstGeom>
          <a:noFill/>
          <a:ln w="9525" cap="flat" cmpd="sng" algn="ctr">
            <a:solidFill>
              <a:sysClr val="window" lastClr="FFFFFF"/>
            </a:solidFill>
            <a:prstDash val="solid"/>
            <a:headEnd type="oval" w="med" len="med"/>
            <a:tailEnd type="oval" w="med" len="med"/>
          </a:ln>
          <a:effectLst/>
        </p:spPr>
      </p:cxnSp>
      <p:sp>
        <p:nvSpPr>
          <p:cNvPr id="72" name="TextBox 71">
            <a:extLst>
              <a:ext uri="{FF2B5EF4-FFF2-40B4-BE49-F238E27FC236}">
                <a16:creationId xmlns:a16="http://schemas.microsoft.com/office/drawing/2014/main" id="{C1A26A55-20B5-B842-B52E-9AEB3F17F644}"/>
              </a:ext>
            </a:extLst>
          </p:cNvPr>
          <p:cNvSpPr txBox="1"/>
          <p:nvPr/>
        </p:nvSpPr>
        <p:spPr>
          <a:xfrm>
            <a:off x="1716052" y="3831329"/>
            <a:ext cx="1457151" cy="577081"/>
          </a:xfrm>
          <a:prstGeom prst="rect">
            <a:avLst/>
          </a:prstGeom>
          <a:noFill/>
        </p:spPr>
        <p:txBody>
          <a:bodyPr wrap="square" rtlCol="0">
            <a:spAutoFit/>
          </a:bodyPr>
          <a:lstStyle/>
          <a:p>
            <a:pPr algn="r" defTabSz="914240">
              <a:defRPr/>
            </a:pPr>
            <a:r>
              <a:rPr lang="es-ES_tradnl" sz="1050" dirty="0">
                <a:solidFill>
                  <a:prstClr val="white"/>
                </a:solidFill>
                <a:latin typeface="Arial" pitchFamily="34" charset="0"/>
                <a:cs typeface="Arial" pitchFamily="34" charset="0"/>
              </a:rPr>
              <a:t>No se consideran arquitecturas validadas por SAP</a:t>
            </a:r>
          </a:p>
        </p:txBody>
      </p:sp>
      <p:cxnSp>
        <p:nvCxnSpPr>
          <p:cNvPr id="73" name="Straight Connector 72">
            <a:extLst>
              <a:ext uri="{FF2B5EF4-FFF2-40B4-BE49-F238E27FC236}">
                <a16:creationId xmlns:a16="http://schemas.microsoft.com/office/drawing/2014/main" id="{CD4F848D-F5BC-5247-8FC3-32D4AB631FB4}"/>
              </a:ext>
            </a:extLst>
          </p:cNvPr>
          <p:cNvCxnSpPr/>
          <p:nvPr/>
        </p:nvCxnSpPr>
        <p:spPr>
          <a:xfrm flipH="1">
            <a:off x="3264498" y="3932451"/>
            <a:ext cx="409541" cy="0"/>
          </a:xfrm>
          <a:prstGeom prst="line">
            <a:avLst/>
          </a:prstGeom>
          <a:noFill/>
          <a:ln w="9525" cap="flat" cmpd="sng" algn="ctr">
            <a:solidFill>
              <a:sysClr val="window" lastClr="FFFFFF"/>
            </a:solidFill>
            <a:prstDash val="solid"/>
            <a:headEnd type="oval" w="med" len="med"/>
            <a:tailEnd type="oval" w="med" len="med"/>
          </a:ln>
          <a:effectLst/>
        </p:spPr>
      </p:cxnSp>
      <p:sp>
        <p:nvSpPr>
          <p:cNvPr id="74" name="TextBox 73">
            <a:extLst>
              <a:ext uri="{FF2B5EF4-FFF2-40B4-BE49-F238E27FC236}">
                <a16:creationId xmlns:a16="http://schemas.microsoft.com/office/drawing/2014/main" id="{D7445BB6-15AC-C647-8B8A-75B2F0C56F78}"/>
              </a:ext>
            </a:extLst>
          </p:cNvPr>
          <p:cNvSpPr txBox="1"/>
          <p:nvPr/>
        </p:nvSpPr>
        <p:spPr>
          <a:xfrm>
            <a:off x="7556457" y="378736"/>
            <a:ext cx="1486304" cy="415498"/>
          </a:xfrm>
          <a:prstGeom prst="rect">
            <a:avLst/>
          </a:prstGeom>
          <a:noFill/>
        </p:spPr>
        <p:txBody>
          <a:bodyPr wrap="none" rtlCol="0">
            <a:spAutoFit/>
          </a:bodyPr>
          <a:lstStyle/>
          <a:p>
            <a:pPr algn="r" defTabSz="914240">
              <a:defRPr/>
            </a:pPr>
            <a:r>
              <a:rPr lang="es-ES_tradnl" sz="2100" b="1" dirty="0">
                <a:solidFill>
                  <a:schemeClr val="accent1">
                    <a:lumMod val="20000"/>
                    <a:lumOff val="80000"/>
                  </a:schemeClr>
                </a:solidFill>
                <a:latin typeface="Arial" pitchFamily="34" charset="0"/>
                <a:cs typeface="Arial" pitchFamily="34" charset="0"/>
              </a:rPr>
              <a:t>Superficie</a:t>
            </a:r>
          </a:p>
        </p:txBody>
      </p:sp>
      <p:sp>
        <p:nvSpPr>
          <p:cNvPr id="75" name="TextBox 74">
            <a:extLst>
              <a:ext uri="{FF2B5EF4-FFF2-40B4-BE49-F238E27FC236}">
                <a16:creationId xmlns:a16="http://schemas.microsoft.com/office/drawing/2014/main" id="{974BFD9F-1272-D74D-B25A-31755A3D88F0}"/>
              </a:ext>
            </a:extLst>
          </p:cNvPr>
          <p:cNvSpPr txBox="1"/>
          <p:nvPr/>
        </p:nvSpPr>
        <p:spPr>
          <a:xfrm>
            <a:off x="7269519" y="4609605"/>
            <a:ext cx="1773242" cy="415498"/>
          </a:xfrm>
          <a:prstGeom prst="rect">
            <a:avLst/>
          </a:prstGeom>
          <a:noFill/>
        </p:spPr>
        <p:txBody>
          <a:bodyPr wrap="none" rtlCol="0">
            <a:spAutoFit/>
          </a:bodyPr>
          <a:lstStyle/>
          <a:p>
            <a:pPr algn="r" defTabSz="914240">
              <a:defRPr/>
            </a:pPr>
            <a:r>
              <a:rPr lang="es-ES_tradnl" sz="2100" b="1" dirty="0">
                <a:solidFill>
                  <a:schemeClr val="accent1">
                    <a:lumMod val="20000"/>
                    <a:lumOff val="80000"/>
                  </a:schemeClr>
                </a:solidFill>
                <a:latin typeface="Arial" pitchFamily="34" charset="0"/>
                <a:cs typeface="Arial" pitchFamily="34" charset="0"/>
              </a:rPr>
              <a:t>Profundidad</a:t>
            </a:r>
          </a:p>
        </p:txBody>
      </p:sp>
      <p:sp>
        <p:nvSpPr>
          <p:cNvPr id="76" name="TextBox 75">
            <a:extLst>
              <a:ext uri="{FF2B5EF4-FFF2-40B4-BE49-F238E27FC236}">
                <a16:creationId xmlns:a16="http://schemas.microsoft.com/office/drawing/2014/main" id="{A1E67F59-8FBE-A747-BD2F-595F156898C0}"/>
              </a:ext>
            </a:extLst>
          </p:cNvPr>
          <p:cNvSpPr txBox="1"/>
          <p:nvPr/>
        </p:nvSpPr>
        <p:spPr>
          <a:xfrm>
            <a:off x="6249120" y="3169610"/>
            <a:ext cx="1569000" cy="577081"/>
          </a:xfrm>
          <a:prstGeom prst="rect">
            <a:avLst/>
          </a:prstGeom>
          <a:noFill/>
        </p:spPr>
        <p:txBody>
          <a:bodyPr wrap="square" rtlCol="0">
            <a:spAutoFit/>
          </a:bodyPr>
          <a:lstStyle/>
          <a:p>
            <a:pPr defTabSz="914240">
              <a:defRPr/>
            </a:pPr>
            <a:r>
              <a:rPr lang="es-ES_tradnl" sz="1050" dirty="0">
                <a:solidFill>
                  <a:prstClr val="white"/>
                </a:solidFill>
                <a:latin typeface="Arial" pitchFamily="34" charset="0"/>
                <a:cs typeface="Arial" pitchFamily="34" charset="0"/>
              </a:rPr>
              <a:t>Despliegue de la arquitectura completa desde el día 1 </a:t>
            </a:r>
          </a:p>
        </p:txBody>
      </p:sp>
      <p:cxnSp>
        <p:nvCxnSpPr>
          <p:cNvPr id="77" name="Straight Connector 76">
            <a:extLst>
              <a:ext uri="{FF2B5EF4-FFF2-40B4-BE49-F238E27FC236}">
                <a16:creationId xmlns:a16="http://schemas.microsoft.com/office/drawing/2014/main" id="{F820AE30-D00E-644E-86BA-5923A928B1B0}"/>
              </a:ext>
            </a:extLst>
          </p:cNvPr>
          <p:cNvCxnSpPr/>
          <p:nvPr/>
        </p:nvCxnSpPr>
        <p:spPr>
          <a:xfrm flipH="1">
            <a:off x="5740166" y="3446609"/>
            <a:ext cx="409541" cy="0"/>
          </a:xfrm>
          <a:prstGeom prst="line">
            <a:avLst/>
          </a:prstGeom>
          <a:noFill/>
          <a:ln w="9525" cap="flat" cmpd="sng" algn="ctr">
            <a:solidFill>
              <a:sysClr val="window" lastClr="FFFFFF"/>
            </a:solidFill>
            <a:prstDash val="solid"/>
            <a:headEnd type="oval" w="med" len="med"/>
            <a:tailEnd type="oval" w="med" len="med"/>
          </a:ln>
          <a:effectLst/>
        </p:spPr>
      </p:cxnSp>
      <p:sp>
        <p:nvSpPr>
          <p:cNvPr id="2" name="CuadroTexto 1">
            <a:extLst>
              <a:ext uri="{FF2B5EF4-FFF2-40B4-BE49-F238E27FC236}">
                <a16:creationId xmlns:a16="http://schemas.microsoft.com/office/drawing/2014/main" id="{17EA184A-7FD4-F240-954E-F5E36C9FF95E}"/>
              </a:ext>
            </a:extLst>
          </p:cNvPr>
          <p:cNvSpPr txBox="1"/>
          <p:nvPr/>
        </p:nvSpPr>
        <p:spPr>
          <a:xfrm>
            <a:off x="167541" y="4918690"/>
            <a:ext cx="3518100" cy="126958"/>
          </a:xfrm>
          <a:prstGeom prst="rect">
            <a:avLst/>
          </a:prstGeom>
          <a:noFill/>
        </p:spPr>
        <p:txBody>
          <a:bodyPr wrap="square" lIns="0" tIns="0" rIns="0" bIns="0" rtlCol="0">
            <a:spAutoFit/>
          </a:bodyPr>
          <a:lstStyle/>
          <a:p>
            <a:pPr algn="l"/>
            <a:r>
              <a:rPr lang="es-ES_tradnl" sz="825" dirty="0">
                <a:gradFill>
                  <a:gsLst>
                    <a:gs pos="2917">
                      <a:schemeClr val="tx1"/>
                    </a:gs>
                    <a:gs pos="30000">
                      <a:schemeClr val="tx1"/>
                    </a:gs>
                  </a:gsLst>
                  <a:lin ang="5400000" scaled="0"/>
                </a:gradFill>
              </a:rPr>
              <a:t>* Estudio de Gartner Sept/2018</a:t>
            </a:r>
          </a:p>
        </p:txBody>
      </p:sp>
    </p:spTree>
    <p:extLst>
      <p:ext uri="{BB962C8B-B14F-4D97-AF65-F5344CB8AC3E}">
        <p14:creationId xmlns:p14="http://schemas.microsoft.com/office/powerpoint/2010/main" val="3924301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4851" y="162344"/>
            <a:ext cx="5214300" cy="946200"/>
          </a:xfrm>
        </p:spPr>
        <p:txBody>
          <a:bodyPr>
            <a:noAutofit/>
          </a:bodyPr>
          <a:lstStyle/>
          <a:p>
            <a:pPr defTabSz="685775">
              <a:lnSpc>
                <a:spcPct val="90000"/>
              </a:lnSpc>
            </a:pPr>
            <a:r>
              <a:rPr lang="es-ES_tradnl">
                <a:solidFill>
                  <a:schemeClr val="tx1"/>
                </a:solidFill>
              </a:rPr>
              <a:t>SAP en Azure – Beneficios y Escenarios</a:t>
            </a:r>
          </a:p>
        </p:txBody>
      </p:sp>
      <p:sp>
        <p:nvSpPr>
          <p:cNvPr id="113" name="Rectangle 112"/>
          <p:cNvSpPr/>
          <p:nvPr/>
        </p:nvSpPr>
        <p:spPr>
          <a:xfrm>
            <a:off x="1168447" y="1984554"/>
            <a:ext cx="1839359" cy="998805"/>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32392">
              <a:buClrTx/>
              <a:defRPr/>
            </a:pPr>
            <a:r>
              <a:rPr lang="es-ES_tradnl" sz="1050">
                <a:solidFill>
                  <a:schemeClr val="tx1"/>
                </a:solidFill>
                <a:latin typeface="Segoe Light"/>
              </a:rPr>
              <a:t>Quick provisioning of development and test environments with the ability to stop the environments any time</a:t>
            </a:r>
          </a:p>
        </p:txBody>
      </p:sp>
      <p:sp>
        <p:nvSpPr>
          <p:cNvPr id="114" name="TextBox 113"/>
          <p:cNvSpPr txBox="1"/>
          <p:nvPr/>
        </p:nvSpPr>
        <p:spPr>
          <a:xfrm>
            <a:off x="1387152" y="3666384"/>
            <a:ext cx="1905618" cy="553998"/>
          </a:xfrm>
          <a:prstGeom prst="rect">
            <a:avLst/>
          </a:prstGeom>
          <a:noFill/>
        </p:spPr>
        <p:txBody>
          <a:bodyPr wrap="square" rtlCol="0">
            <a:spAutoFit/>
          </a:bodyPr>
          <a:lstStyle/>
          <a:p>
            <a:pPr defTabSz="732392">
              <a:spcAft>
                <a:spcPts val="459"/>
              </a:spcAft>
              <a:buClrTx/>
              <a:defRPr/>
            </a:pPr>
            <a:r>
              <a:rPr lang="es-ES_tradnl" sz="3000">
                <a:solidFill>
                  <a:schemeClr val="accent2">
                    <a:lumMod val="20000"/>
                    <a:lumOff val="80000"/>
                  </a:schemeClr>
                </a:solidFill>
                <a:latin typeface="Segoe UI Semibold" panose="020B0702040204020203" pitchFamily="34" charset="0"/>
                <a:ea typeface="+mn-ea"/>
                <a:cs typeface="Segoe UI Semibold" panose="020B0702040204020203" pitchFamily="34" charset="0"/>
              </a:rPr>
              <a:t>40-75%</a:t>
            </a:r>
          </a:p>
        </p:txBody>
      </p:sp>
      <p:sp>
        <p:nvSpPr>
          <p:cNvPr id="136" name="TextBox 135"/>
          <p:cNvSpPr txBox="1"/>
          <p:nvPr/>
        </p:nvSpPr>
        <p:spPr>
          <a:xfrm>
            <a:off x="1016723" y="4103536"/>
            <a:ext cx="2287144" cy="351186"/>
          </a:xfrm>
          <a:prstGeom prst="rect">
            <a:avLst/>
          </a:prstGeom>
          <a:noFill/>
        </p:spPr>
        <p:txBody>
          <a:bodyPr wrap="square" rtlCol="0">
            <a:spAutoFit/>
          </a:bodyPr>
          <a:lstStyle/>
          <a:p>
            <a:pPr algn="ctr" defTabSz="732392">
              <a:buClrTx/>
              <a:defRPr/>
            </a:pPr>
            <a:r>
              <a:rPr lang="es-ES_tradnl" sz="1682">
                <a:solidFill>
                  <a:schemeClr val="accent2">
                    <a:lumMod val="20000"/>
                    <a:lumOff val="80000"/>
                  </a:schemeClr>
                </a:solidFill>
                <a:latin typeface="Segoe"/>
                <a:ea typeface="+mn-ea"/>
                <a:cs typeface="+mn-cs"/>
              </a:rPr>
              <a:t>TCO cost savings</a:t>
            </a:r>
          </a:p>
        </p:txBody>
      </p:sp>
      <p:sp>
        <p:nvSpPr>
          <p:cNvPr id="138" name="TextBox 137"/>
          <p:cNvSpPr txBox="1"/>
          <p:nvPr/>
        </p:nvSpPr>
        <p:spPr>
          <a:xfrm>
            <a:off x="1366369" y="1462227"/>
            <a:ext cx="1454170" cy="558230"/>
          </a:xfrm>
          <a:prstGeom prst="rect">
            <a:avLst/>
          </a:prstGeom>
          <a:noFill/>
        </p:spPr>
        <p:txBody>
          <a:bodyPr wrap="square" rtlCol="0">
            <a:spAutoFit/>
          </a:bodyPr>
          <a:lstStyle/>
          <a:p>
            <a:pPr algn="ctr" defTabSz="732392">
              <a:lnSpc>
                <a:spcPct val="90000"/>
              </a:lnSpc>
              <a:buClrTx/>
              <a:defRPr/>
            </a:pPr>
            <a:r>
              <a:rPr lang="es-ES_tradnl" sz="1682">
                <a:solidFill>
                  <a:schemeClr val="accent2">
                    <a:lumMod val="20000"/>
                    <a:lumOff val="80000"/>
                  </a:schemeClr>
                </a:solidFill>
                <a:latin typeface="Segoe UI Semibold" panose="020B0702040204020203" pitchFamily="34" charset="0"/>
                <a:ea typeface="+mn-ea"/>
                <a:cs typeface="Segoe UI Semibold" panose="020B0702040204020203" pitchFamily="34" charset="0"/>
              </a:rPr>
              <a:t>Development and Test</a:t>
            </a:r>
          </a:p>
        </p:txBody>
      </p:sp>
      <p:sp>
        <p:nvSpPr>
          <p:cNvPr id="139" name="Rectangle 138"/>
          <p:cNvSpPr/>
          <p:nvPr/>
        </p:nvSpPr>
        <p:spPr>
          <a:xfrm>
            <a:off x="3320263" y="1997236"/>
            <a:ext cx="1551421" cy="468016"/>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buClrTx/>
              <a:defRPr/>
            </a:pPr>
            <a:r>
              <a:rPr lang="es-ES_tradnl" sz="1050">
                <a:solidFill>
                  <a:schemeClr val="tx1"/>
                </a:solidFill>
                <a:latin typeface="Segoe Light"/>
              </a:rPr>
              <a:t>“All in”. Deploy entire SAP system landscapes to Azure and deliver on cloud-first vision</a:t>
            </a:r>
          </a:p>
        </p:txBody>
      </p:sp>
      <p:sp>
        <p:nvSpPr>
          <p:cNvPr id="140" name="TextBox 139"/>
          <p:cNvSpPr txBox="1"/>
          <p:nvPr/>
        </p:nvSpPr>
        <p:spPr>
          <a:xfrm>
            <a:off x="3476591" y="3634614"/>
            <a:ext cx="2541168" cy="626005"/>
          </a:xfrm>
          <a:prstGeom prst="rect">
            <a:avLst/>
          </a:prstGeom>
          <a:noFill/>
        </p:spPr>
        <p:txBody>
          <a:bodyPr wrap="square" rtlCol="0">
            <a:spAutoFit/>
          </a:bodyPr>
          <a:lstStyle/>
          <a:p>
            <a:pPr algn="ctr" defTabSz="732392">
              <a:lnSpc>
                <a:spcPct val="80000"/>
              </a:lnSpc>
              <a:spcAft>
                <a:spcPts val="459"/>
              </a:spcAft>
              <a:buClrTx/>
              <a:defRPr/>
            </a:pPr>
            <a:r>
              <a:rPr lang="es-ES_tradnl" sz="2141">
                <a:solidFill>
                  <a:schemeClr val="accent2">
                    <a:lumMod val="20000"/>
                    <a:lumOff val="80000"/>
                  </a:schemeClr>
                </a:solidFill>
                <a:latin typeface="Segoe UI Semibold" panose="020B0702040204020203" pitchFamily="34" charset="0"/>
                <a:ea typeface="+mn-ea"/>
                <a:cs typeface="Segoe UI Semibold" panose="020B0702040204020203" pitchFamily="34" charset="0"/>
              </a:rPr>
              <a:t>Minutes instead </a:t>
            </a:r>
            <a:br>
              <a:rPr lang="es-ES_tradnl" sz="2141">
                <a:solidFill>
                  <a:schemeClr val="accent2">
                    <a:lumMod val="20000"/>
                    <a:lumOff val="80000"/>
                  </a:schemeClr>
                </a:solidFill>
                <a:latin typeface="Segoe UI Semibold" panose="020B0702040204020203" pitchFamily="34" charset="0"/>
                <a:ea typeface="+mn-ea"/>
                <a:cs typeface="Segoe UI Semibold" panose="020B0702040204020203" pitchFamily="34" charset="0"/>
              </a:rPr>
            </a:br>
            <a:r>
              <a:rPr lang="es-ES_tradnl" sz="2141">
                <a:solidFill>
                  <a:schemeClr val="accent2">
                    <a:lumMod val="20000"/>
                    <a:lumOff val="80000"/>
                  </a:schemeClr>
                </a:solidFill>
                <a:latin typeface="Segoe UI Semibold" panose="020B0702040204020203" pitchFamily="34" charset="0"/>
                <a:ea typeface="+mn-ea"/>
                <a:cs typeface="Segoe UI Semibold" panose="020B0702040204020203" pitchFamily="34" charset="0"/>
              </a:rPr>
              <a:t>of days</a:t>
            </a:r>
          </a:p>
        </p:txBody>
      </p:sp>
      <p:sp>
        <p:nvSpPr>
          <p:cNvPr id="141" name="TextBox 140"/>
          <p:cNvSpPr txBox="1"/>
          <p:nvPr/>
        </p:nvSpPr>
        <p:spPr>
          <a:xfrm>
            <a:off x="3577987" y="4115210"/>
            <a:ext cx="2387231" cy="323165"/>
          </a:xfrm>
          <a:prstGeom prst="rect">
            <a:avLst/>
          </a:prstGeom>
          <a:noFill/>
        </p:spPr>
        <p:txBody>
          <a:bodyPr wrap="square" rtlCol="0">
            <a:spAutoFit/>
          </a:bodyPr>
          <a:lstStyle/>
          <a:p>
            <a:pPr algn="ctr" defTabSz="732392">
              <a:buClrTx/>
              <a:defRPr/>
            </a:pPr>
            <a:r>
              <a:rPr lang="es-ES_tradnl" sz="1500">
                <a:solidFill>
                  <a:schemeClr val="accent2">
                    <a:lumMod val="20000"/>
                    <a:lumOff val="80000"/>
                  </a:schemeClr>
                </a:solidFill>
                <a:latin typeface="Segoe Light"/>
                <a:ea typeface="+mn-ea"/>
                <a:cs typeface="+mn-cs"/>
              </a:rPr>
              <a:t>faster provisioning</a:t>
            </a:r>
          </a:p>
        </p:txBody>
      </p:sp>
      <p:sp>
        <p:nvSpPr>
          <p:cNvPr id="142" name="TextBox 141"/>
          <p:cNvSpPr txBox="1"/>
          <p:nvPr/>
        </p:nvSpPr>
        <p:spPr>
          <a:xfrm>
            <a:off x="3379633" y="1476004"/>
            <a:ext cx="1506869" cy="558230"/>
          </a:xfrm>
          <a:prstGeom prst="rect">
            <a:avLst/>
          </a:prstGeom>
          <a:noFill/>
        </p:spPr>
        <p:txBody>
          <a:bodyPr wrap="square" rtlCol="0">
            <a:spAutoFit/>
          </a:bodyPr>
          <a:lstStyle/>
          <a:p>
            <a:pPr algn="ctr" defTabSz="732392">
              <a:lnSpc>
                <a:spcPct val="90000"/>
              </a:lnSpc>
              <a:buClrTx/>
              <a:defRPr/>
            </a:pPr>
            <a:r>
              <a:rPr lang="es-ES_tradnl" sz="1682">
                <a:solidFill>
                  <a:schemeClr val="accent2">
                    <a:lumMod val="20000"/>
                    <a:lumOff val="80000"/>
                  </a:schemeClr>
                </a:solidFill>
                <a:latin typeface="Segoe UI Semibold" panose="020B0702040204020203" pitchFamily="34" charset="0"/>
                <a:ea typeface="+mn-ea"/>
                <a:cs typeface="Segoe UI Semibold" panose="020B0702040204020203" pitchFamily="34" charset="0"/>
              </a:rPr>
              <a:t>Production environments</a:t>
            </a:r>
          </a:p>
        </p:txBody>
      </p:sp>
      <p:sp>
        <p:nvSpPr>
          <p:cNvPr id="143" name="Rectangle 142"/>
          <p:cNvSpPr/>
          <p:nvPr/>
        </p:nvSpPr>
        <p:spPr>
          <a:xfrm>
            <a:off x="5325831" y="2000668"/>
            <a:ext cx="1506845" cy="817082"/>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32392">
              <a:buClrTx/>
              <a:defRPr/>
            </a:pPr>
            <a:r>
              <a:rPr lang="es-ES_tradnl" sz="1050">
                <a:solidFill>
                  <a:schemeClr val="tx1"/>
                </a:solidFill>
                <a:latin typeface="Segoe Light"/>
              </a:rPr>
              <a:t>Keep environments for recovery purposes without additional cost</a:t>
            </a:r>
          </a:p>
        </p:txBody>
      </p:sp>
      <p:sp>
        <p:nvSpPr>
          <p:cNvPr id="144" name="TextBox 143"/>
          <p:cNvSpPr txBox="1"/>
          <p:nvPr/>
        </p:nvSpPr>
        <p:spPr>
          <a:xfrm>
            <a:off x="5346155" y="1484297"/>
            <a:ext cx="1376516" cy="511743"/>
          </a:xfrm>
          <a:prstGeom prst="rect">
            <a:avLst/>
          </a:prstGeom>
          <a:noFill/>
        </p:spPr>
        <p:txBody>
          <a:bodyPr wrap="square" rtlCol="0">
            <a:spAutoFit/>
          </a:bodyPr>
          <a:lstStyle/>
          <a:p>
            <a:pPr algn="ctr" defTabSz="732392">
              <a:lnSpc>
                <a:spcPct val="80000"/>
              </a:lnSpc>
              <a:buClrTx/>
              <a:defRPr/>
            </a:pPr>
            <a:r>
              <a:rPr lang="es-ES_tradnl" sz="1682">
                <a:solidFill>
                  <a:schemeClr val="accent2">
                    <a:lumMod val="20000"/>
                    <a:lumOff val="80000"/>
                  </a:schemeClr>
                </a:solidFill>
                <a:latin typeface="Segoe UI Semibold" panose="020B0702040204020203" pitchFamily="34" charset="0"/>
                <a:ea typeface="+mn-ea"/>
                <a:cs typeface="Segoe UI Semibold" panose="020B0702040204020203" pitchFamily="34" charset="0"/>
              </a:rPr>
              <a:t>Disaster Recovery</a:t>
            </a:r>
          </a:p>
        </p:txBody>
      </p:sp>
      <p:sp>
        <p:nvSpPr>
          <p:cNvPr id="145" name="Rectangle 144"/>
          <p:cNvSpPr/>
          <p:nvPr/>
        </p:nvSpPr>
        <p:spPr>
          <a:xfrm>
            <a:off x="6973558" y="1833761"/>
            <a:ext cx="1372004" cy="468016"/>
          </a:xfrm>
          <a:prstGeom prst="rect">
            <a:avLst/>
          </a:prstGeom>
          <a:no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32392">
              <a:buClrTx/>
              <a:defRPr/>
            </a:pPr>
            <a:r>
              <a:rPr lang="es-ES_tradnl" sz="1050">
                <a:solidFill>
                  <a:schemeClr val="tx1"/>
                </a:solidFill>
                <a:latin typeface="Segoe Light"/>
              </a:rPr>
              <a:t>Archive data and the corresponding SAP systems audit-proof without running costs and always available</a:t>
            </a:r>
          </a:p>
        </p:txBody>
      </p:sp>
      <p:sp>
        <p:nvSpPr>
          <p:cNvPr id="146" name="TextBox 145"/>
          <p:cNvSpPr txBox="1"/>
          <p:nvPr/>
        </p:nvSpPr>
        <p:spPr>
          <a:xfrm>
            <a:off x="6028347" y="3713050"/>
            <a:ext cx="2256622" cy="553998"/>
          </a:xfrm>
          <a:prstGeom prst="rect">
            <a:avLst/>
          </a:prstGeom>
          <a:noFill/>
        </p:spPr>
        <p:txBody>
          <a:bodyPr wrap="square" rtlCol="0">
            <a:spAutoFit/>
          </a:bodyPr>
          <a:lstStyle/>
          <a:p>
            <a:pPr algn="ctr" defTabSz="732392">
              <a:spcAft>
                <a:spcPts val="459"/>
              </a:spcAft>
              <a:buClrTx/>
              <a:defRPr/>
            </a:pPr>
            <a:r>
              <a:rPr lang="es-ES_tradnl" sz="3000">
                <a:solidFill>
                  <a:schemeClr val="accent2">
                    <a:lumMod val="20000"/>
                    <a:lumOff val="80000"/>
                  </a:schemeClr>
                </a:solidFill>
                <a:latin typeface="Segoe UI Semibold" panose="020B0702040204020203" pitchFamily="34" charset="0"/>
                <a:ea typeface="+mn-ea"/>
                <a:cs typeface="Segoe UI Semibold" panose="020B0702040204020203" pitchFamily="34" charset="0"/>
              </a:rPr>
              <a:t>60%</a:t>
            </a:r>
          </a:p>
        </p:txBody>
      </p:sp>
      <p:sp>
        <p:nvSpPr>
          <p:cNvPr id="147" name="TextBox 146"/>
          <p:cNvSpPr txBox="1"/>
          <p:nvPr/>
        </p:nvSpPr>
        <p:spPr>
          <a:xfrm>
            <a:off x="6067227" y="4130491"/>
            <a:ext cx="2217742" cy="351186"/>
          </a:xfrm>
          <a:prstGeom prst="rect">
            <a:avLst/>
          </a:prstGeom>
          <a:noFill/>
        </p:spPr>
        <p:txBody>
          <a:bodyPr wrap="square" rtlCol="0">
            <a:spAutoFit/>
          </a:bodyPr>
          <a:lstStyle/>
          <a:p>
            <a:pPr algn="ctr" defTabSz="732392">
              <a:buClrTx/>
              <a:defRPr/>
            </a:pPr>
            <a:r>
              <a:rPr lang="es-ES_tradnl" sz="1682">
                <a:solidFill>
                  <a:schemeClr val="accent2">
                    <a:lumMod val="20000"/>
                    <a:lumOff val="80000"/>
                  </a:schemeClr>
                </a:solidFill>
                <a:latin typeface="Segoe Light"/>
                <a:ea typeface="+mn-ea"/>
                <a:cs typeface="+mn-cs"/>
              </a:rPr>
              <a:t>less storage costs</a:t>
            </a:r>
          </a:p>
        </p:txBody>
      </p:sp>
      <p:sp>
        <p:nvSpPr>
          <p:cNvPr id="148" name="TextBox 147"/>
          <p:cNvSpPr txBox="1"/>
          <p:nvPr/>
        </p:nvSpPr>
        <p:spPr>
          <a:xfrm>
            <a:off x="7013846" y="1523134"/>
            <a:ext cx="1357327" cy="351186"/>
          </a:xfrm>
          <a:prstGeom prst="rect">
            <a:avLst/>
          </a:prstGeom>
          <a:noFill/>
        </p:spPr>
        <p:txBody>
          <a:bodyPr wrap="square" rtlCol="0">
            <a:spAutoFit/>
          </a:bodyPr>
          <a:lstStyle/>
          <a:p>
            <a:pPr algn="ctr" defTabSz="732392">
              <a:buClrTx/>
              <a:defRPr/>
            </a:pPr>
            <a:r>
              <a:rPr lang="es-ES_tradnl" sz="1682">
                <a:solidFill>
                  <a:schemeClr val="accent2">
                    <a:lumMod val="20000"/>
                    <a:lumOff val="80000"/>
                  </a:schemeClr>
                </a:solidFill>
                <a:latin typeface="Segoe UI Semibold" panose="020B0702040204020203" pitchFamily="34" charset="0"/>
                <a:ea typeface="+mn-ea"/>
                <a:cs typeface="Segoe UI Semibold" panose="020B0702040204020203" pitchFamily="34" charset="0"/>
              </a:rPr>
              <a:t>Archiving</a:t>
            </a:r>
          </a:p>
        </p:txBody>
      </p:sp>
      <p:cxnSp>
        <p:nvCxnSpPr>
          <p:cNvPr id="149" name="Straight Connector 148"/>
          <p:cNvCxnSpPr/>
          <p:nvPr/>
        </p:nvCxnSpPr>
        <p:spPr>
          <a:xfrm>
            <a:off x="3067176" y="1029319"/>
            <a:ext cx="1" cy="175443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02599" y="2983359"/>
            <a:ext cx="7422272" cy="0"/>
          </a:xfrm>
          <a:prstGeom prst="line">
            <a:avLst/>
          </a:prstGeom>
          <a:ln>
            <a:solidFill>
              <a:schemeClr val="tx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3369359" y="3179062"/>
            <a:ext cx="0" cy="1127178"/>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rot="16200000">
            <a:off x="-342252" y="1811319"/>
            <a:ext cx="1992917" cy="28482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2392">
              <a:buClrTx/>
              <a:defRPr/>
            </a:pPr>
            <a:r>
              <a:rPr lang="es-ES_tradnl" sz="1200">
                <a:solidFill>
                  <a:schemeClr val="accent1"/>
                </a:solidFill>
                <a:latin typeface="Segoe UI Semibold" panose="020B0702040204020203" pitchFamily="34" charset="0"/>
                <a:cs typeface="Segoe UI Semibold" panose="020B0702040204020203" pitchFamily="34" charset="0"/>
              </a:rPr>
              <a:t>Escenarios</a:t>
            </a:r>
            <a:endParaRPr lang="es-ES_tradnl" sz="1071">
              <a:solidFill>
                <a:schemeClr val="accent1"/>
              </a:solidFill>
              <a:latin typeface="Segoe UI Semibold" panose="020B0702040204020203" pitchFamily="34" charset="0"/>
              <a:cs typeface="Segoe UI Semibold" panose="020B0702040204020203" pitchFamily="34" charset="0"/>
            </a:endParaRPr>
          </a:p>
        </p:txBody>
      </p:sp>
      <p:sp>
        <p:nvSpPr>
          <p:cNvPr id="153" name="Freeform 11"/>
          <p:cNvSpPr>
            <a:spLocks/>
          </p:cNvSpPr>
          <p:nvPr>
            <p:custDataLst>
              <p:tags r:id="rId1"/>
            </p:custDataLst>
          </p:nvPr>
        </p:nvSpPr>
        <p:spPr bwMode="auto">
          <a:xfrm rot="16200000" flipH="1">
            <a:off x="556543" y="1825631"/>
            <a:ext cx="592229" cy="138308"/>
          </a:xfrm>
          <a:custGeom>
            <a:avLst/>
            <a:gdLst>
              <a:gd name="connsiteX0" fmla="*/ 0 w 10000"/>
              <a:gd name="connsiteY0" fmla="*/ 0 h 10000"/>
              <a:gd name="connsiteX1" fmla="*/ 10000 w 10000"/>
              <a:gd name="connsiteY1" fmla="*/ 0 h 10000"/>
              <a:gd name="connsiteX2" fmla="*/ 10000 w 10000"/>
              <a:gd name="connsiteY2" fmla="*/ 5705 h 10000"/>
              <a:gd name="connsiteX3" fmla="*/ 9705 w 10000"/>
              <a:gd name="connsiteY3" fmla="*/ 8750 h 10000"/>
              <a:gd name="connsiteX4" fmla="*/ 814 w 10000"/>
              <a:gd name="connsiteY4" fmla="*/ 8750 h 10000"/>
              <a:gd name="connsiteX5" fmla="*/ 519 w 10000"/>
              <a:gd name="connsiteY5" fmla="*/ 10000 h 10000"/>
              <a:gd name="connsiteX6" fmla="*/ 228 w 10000"/>
              <a:gd name="connsiteY6" fmla="*/ 8750 h 10000"/>
              <a:gd name="connsiteX7" fmla="*/ 0 w 10000"/>
              <a:gd name="connsiteY7" fmla="*/ 8750 h 10000"/>
              <a:gd name="connsiteX8" fmla="*/ 92 w 10000"/>
              <a:gd name="connsiteY8" fmla="*/ 650 h 10000"/>
              <a:gd name="connsiteX0" fmla="*/ 0 w 10000"/>
              <a:gd name="connsiteY0" fmla="*/ 0 h 10000"/>
              <a:gd name="connsiteX1" fmla="*/ 10000 w 10000"/>
              <a:gd name="connsiteY1" fmla="*/ 0 h 10000"/>
              <a:gd name="connsiteX2" fmla="*/ 10000 w 10000"/>
              <a:gd name="connsiteY2" fmla="*/ 5705 h 10000"/>
              <a:gd name="connsiteX3" fmla="*/ 9705 w 10000"/>
              <a:gd name="connsiteY3" fmla="*/ 8750 h 10000"/>
              <a:gd name="connsiteX4" fmla="*/ 814 w 10000"/>
              <a:gd name="connsiteY4" fmla="*/ 8750 h 10000"/>
              <a:gd name="connsiteX5" fmla="*/ 519 w 10000"/>
              <a:gd name="connsiteY5" fmla="*/ 10000 h 10000"/>
              <a:gd name="connsiteX6" fmla="*/ 228 w 10000"/>
              <a:gd name="connsiteY6" fmla="*/ 8750 h 10000"/>
              <a:gd name="connsiteX7" fmla="*/ 0 w 10000"/>
              <a:gd name="connsiteY7" fmla="*/ 8750 h 10000"/>
              <a:gd name="connsiteX0" fmla="*/ 10000 w 10000"/>
              <a:gd name="connsiteY0" fmla="*/ 0 h 10000"/>
              <a:gd name="connsiteX1" fmla="*/ 10000 w 10000"/>
              <a:gd name="connsiteY1" fmla="*/ 5705 h 10000"/>
              <a:gd name="connsiteX2" fmla="*/ 9705 w 10000"/>
              <a:gd name="connsiteY2" fmla="*/ 8750 h 10000"/>
              <a:gd name="connsiteX3" fmla="*/ 814 w 10000"/>
              <a:gd name="connsiteY3" fmla="*/ 8750 h 10000"/>
              <a:gd name="connsiteX4" fmla="*/ 519 w 10000"/>
              <a:gd name="connsiteY4" fmla="*/ 10000 h 10000"/>
              <a:gd name="connsiteX5" fmla="*/ 228 w 10000"/>
              <a:gd name="connsiteY5" fmla="*/ 8750 h 10000"/>
              <a:gd name="connsiteX6" fmla="*/ 0 w 10000"/>
              <a:gd name="connsiteY6" fmla="*/ 8750 h 10000"/>
              <a:gd name="connsiteX0" fmla="*/ 10000 w 10000"/>
              <a:gd name="connsiteY0" fmla="*/ 16716 h 26716"/>
              <a:gd name="connsiteX1" fmla="*/ 4223 w 10000"/>
              <a:gd name="connsiteY1" fmla="*/ 0 h 26716"/>
              <a:gd name="connsiteX2" fmla="*/ 10000 w 10000"/>
              <a:gd name="connsiteY2" fmla="*/ 22421 h 26716"/>
              <a:gd name="connsiteX3" fmla="*/ 9705 w 10000"/>
              <a:gd name="connsiteY3" fmla="*/ 25466 h 26716"/>
              <a:gd name="connsiteX4" fmla="*/ 814 w 10000"/>
              <a:gd name="connsiteY4" fmla="*/ 25466 h 26716"/>
              <a:gd name="connsiteX5" fmla="*/ 519 w 10000"/>
              <a:gd name="connsiteY5" fmla="*/ 26716 h 26716"/>
              <a:gd name="connsiteX6" fmla="*/ 228 w 10000"/>
              <a:gd name="connsiteY6" fmla="*/ 25466 h 26716"/>
              <a:gd name="connsiteX7" fmla="*/ 0 w 10000"/>
              <a:gd name="connsiteY7" fmla="*/ 25466 h 26716"/>
              <a:gd name="connsiteX0" fmla="*/ 10000 w 10000"/>
              <a:gd name="connsiteY0" fmla="*/ 16716 h 26716"/>
              <a:gd name="connsiteX1" fmla="*/ 4223 w 10000"/>
              <a:gd name="connsiteY1" fmla="*/ 0 h 26716"/>
              <a:gd name="connsiteX2" fmla="*/ 10000 w 10000"/>
              <a:gd name="connsiteY2" fmla="*/ 22421 h 26716"/>
              <a:gd name="connsiteX3" fmla="*/ 4062 w 10000"/>
              <a:gd name="connsiteY3" fmla="*/ 25384 h 26716"/>
              <a:gd name="connsiteX4" fmla="*/ 814 w 10000"/>
              <a:gd name="connsiteY4" fmla="*/ 25466 h 26716"/>
              <a:gd name="connsiteX5" fmla="*/ 519 w 10000"/>
              <a:gd name="connsiteY5" fmla="*/ 26716 h 26716"/>
              <a:gd name="connsiteX6" fmla="*/ 228 w 10000"/>
              <a:gd name="connsiteY6" fmla="*/ 25466 h 26716"/>
              <a:gd name="connsiteX7" fmla="*/ 0 w 10000"/>
              <a:gd name="connsiteY7" fmla="*/ 25466 h 26716"/>
              <a:gd name="connsiteX0" fmla="*/ 10000 w 10000"/>
              <a:gd name="connsiteY0" fmla="*/ 16716 h 26716"/>
              <a:gd name="connsiteX1" fmla="*/ 4223 w 10000"/>
              <a:gd name="connsiteY1" fmla="*/ 0 h 26716"/>
              <a:gd name="connsiteX2" fmla="*/ 10000 w 10000"/>
              <a:gd name="connsiteY2" fmla="*/ 22421 h 26716"/>
              <a:gd name="connsiteX3" fmla="*/ 3373 w 10000"/>
              <a:gd name="connsiteY3" fmla="*/ 25384 h 26716"/>
              <a:gd name="connsiteX4" fmla="*/ 814 w 10000"/>
              <a:gd name="connsiteY4" fmla="*/ 25466 h 26716"/>
              <a:gd name="connsiteX5" fmla="*/ 519 w 10000"/>
              <a:gd name="connsiteY5" fmla="*/ 26716 h 26716"/>
              <a:gd name="connsiteX6" fmla="*/ 228 w 10000"/>
              <a:gd name="connsiteY6" fmla="*/ 25466 h 26716"/>
              <a:gd name="connsiteX7" fmla="*/ 0 w 10000"/>
              <a:gd name="connsiteY7" fmla="*/ 25466 h 26716"/>
              <a:gd name="connsiteX0" fmla="*/ 10000 w 10000"/>
              <a:gd name="connsiteY0" fmla="*/ 16716 h 26716"/>
              <a:gd name="connsiteX1" fmla="*/ 4223 w 10000"/>
              <a:gd name="connsiteY1" fmla="*/ 0 h 26716"/>
              <a:gd name="connsiteX2" fmla="*/ 4123 w 10000"/>
              <a:gd name="connsiteY2" fmla="*/ 23350 h 26716"/>
              <a:gd name="connsiteX3" fmla="*/ 3373 w 10000"/>
              <a:gd name="connsiteY3" fmla="*/ 25384 h 26716"/>
              <a:gd name="connsiteX4" fmla="*/ 814 w 10000"/>
              <a:gd name="connsiteY4" fmla="*/ 25466 h 26716"/>
              <a:gd name="connsiteX5" fmla="*/ 519 w 10000"/>
              <a:gd name="connsiteY5" fmla="*/ 26716 h 26716"/>
              <a:gd name="connsiteX6" fmla="*/ 228 w 10000"/>
              <a:gd name="connsiteY6" fmla="*/ 25466 h 26716"/>
              <a:gd name="connsiteX7" fmla="*/ 0 w 10000"/>
              <a:gd name="connsiteY7" fmla="*/ 25466 h 26716"/>
              <a:gd name="connsiteX0" fmla="*/ 10000 w 10000"/>
              <a:gd name="connsiteY0" fmla="*/ 16716 h 26716"/>
              <a:gd name="connsiteX1" fmla="*/ 9924 w 10000"/>
              <a:gd name="connsiteY1" fmla="*/ 16671 h 26716"/>
              <a:gd name="connsiteX2" fmla="*/ 4223 w 10000"/>
              <a:gd name="connsiteY2" fmla="*/ 0 h 26716"/>
              <a:gd name="connsiteX3" fmla="*/ 4123 w 10000"/>
              <a:gd name="connsiteY3" fmla="*/ 23350 h 26716"/>
              <a:gd name="connsiteX4" fmla="*/ 3373 w 10000"/>
              <a:gd name="connsiteY4" fmla="*/ 25384 h 26716"/>
              <a:gd name="connsiteX5" fmla="*/ 814 w 10000"/>
              <a:gd name="connsiteY5" fmla="*/ 25466 h 26716"/>
              <a:gd name="connsiteX6" fmla="*/ 519 w 10000"/>
              <a:gd name="connsiteY6" fmla="*/ 26716 h 26716"/>
              <a:gd name="connsiteX7" fmla="*/ 228 w 10000"/>
              <a:gd name="connsiteY7" fmla="*/ 25466 h 26716"/>
              <a:gd name="connsiteX8" fmla="*/ 0 w 10000"/>
              <a:gd name="connsiteY8" fmla="*/ 25466 h 26716"/>
              <a:gd name="connsiteX0" fmla="*/ 10000 w 10000"/>
              <a:gd name="connsiteY0" fmla="*/ 16716 h 26716"/>
              <a:gd name="connsiteX1" fmla="*/ 4223 w 10000"/>
              <a:gd name="connsiteY1" fmla="*/ 0 h 26716"/>
              <a:gd name="connsiteX2" fmla="*/ 4123 w 10000"/>
              <a:gd name="connsiteY2" fmla="*/ 23350 h 26716"/>
              <a:gd name="connsiteX3" fmla="*/ 3373 w 10000"/>
              <a:gd name="connsiteY3" fmla="*/ 25384 h 26716"/>
              <a:gd name="connsiteX4" fmla="*/ 814 w 10000"/>
              <a:gd name="connsiteY4" fmla="*/ 25466 h 26716"/>
              <a:gd name="connsiteX5" fmla="*/ 519 w 10000"/>
              <a:gd name="connsiteY5" fmla="*/ 26716 h 26716"/>
              <a:gd name="connsiteX6" fmla="*/ 228 w 10000"/>
              <a:gd name="connsiteY6" fmla="*/ 25466 h 26716"/>
              <a:gd name="connsiteX7" fmla="*/ 0 w 10000"/>
              <a:gd name="connsiteY7" fmla="*/ 25466 h 26716"/>
              <a:gd name="connsiteX0" fmla="*/ 4223 w 4224"/>
              <a:gd name="connsiteY0" fmla="*/ 0 h 26716"/>
              <a:gd name="connsiteX1" fmla="*/ 4123 w 4224"/>
              <a:gd name="connsiteY1" fmla="*/ 23350 h 26716"/>
              <a:gd name="connsiteX2" fmla="*/ 3373 w 4224"/>
              <a:gd name="connsiteY2" fmla="*/ 25384 h 26716"/>
              <a:gd name="connsiteX3" fmla="*/ 814 w 4224"/>
              <a:gd name="connsiteY3" fmla="*/ 25466 h 26716"/>
              <a:gd name="connsiteX4" fmla="*/ 519 w 4224"/>
              <a:gd name="connsiteY4" fmla="*/ 26716 h 26716"/>
              <a:gd name="connsiteX5" fmla="*/ 228 w 4224"/>
              <a:gd name="connsiteY5" fmla="*/ 25466 h 26716"/>
              <a:gd name="connsiteX6" fmla="*/ 0 w 4224"/>
              <a:gd name="connsiteY6" fmla="*/ 25466 h 26716"/>
              <a:gd name="connsiteX0" fmla="*/ 9998 w 10000"/>
              <a:gd name="connsiteY0" fmla="*/ 0 h 10000"/>
              <a:gd name="connsiteX1" fmla="*/ 9761 w 10000"/>
              <a:gd name="connsiteY1" fmla="*/ 8740 h 10000"/>
              <a:gd name="connsiteX2" fmla="*/ 7985 w 10000"/>
              <a:gd name="connsiteY2" fmla="*/ 9501 h 10000"/>
              <a:gd name="connsiteX3" fmla="*/ 1927 w 10000"/>
              <a:gd name="connsiteY3" fmla="*/ 9532 h 10000"/>
              <a:gd name="connsiteX4" fmla="*/ 1229 w 10000"/>
              <a:gd name="connsiteY4" fmla="*/ 10000 h 10000"/>
              <a:gd name="connsiteX5" fmla="*/ 540 w 10000"/>
              <a:gd name="connsiteY5" fmla="*/ 9532 h 10000"/>
              <a:gd name="connsiteX6" fmla="*/ 0 w 10000"/>
              <a:gd name="connsiteY6" fmla="*/ 9532 h 10000"/>
              <a:gd name="connsiteX0" fmla="*/ 9998 w 10000"/>
              <a:gd name="connsiteY0" fmla="*/ 0 h 10000"/>
              <a:gd name="connsiteX1" fmla="*/ 9761 w 10000"/>
              <a:gd name="connsiteY1" fmla="*/ 8740 h 10000"/>
              <a:gd name="connsiteX2" fmla="*/ 7985 w 10000"/>
              <a:gd name="connsiteY2" fmla="*/ 9501 h 10000"/>
              <a:gd name="connsiteX3" fmla="*/ 1927 w 10000"/>
              <a:gd name="connsiteY3" fmla="*/ 9532 h 10000"/>
              <a:gd name="connsiteX4" fmla="*/ 1229 w 10000"/>
              <a:gd name="connsiteY4" fmla="*/ 10000 h 10000"/>
              <a:gd name="connsiteX5" fmla="*/ 540 w 10000"/>
              <a:gd name="connsiteY5" fmla="*/ 9532 h 10000"/>
              <a:gd name="connsiteX6" fmla="*/ 0 w 10000"/>
              <a:gd name="connsiteY6" fmla="*/ 9532 h 10000"/>
              <a:gd name="connsiteX0" fmla="*/ 9998 w 10042"/>
              <a:gd name="connsiteY0" fmla="*/ 0 h 10000"/>
              <a:gd name="connsiteX1" fmla="*/ 10042 w 10042"/>
              <a:gd name="connsiteY1" fmla="*/ 8740 h 10000"/>
              <a:gd name="connsiteX2" fmla="*/ 7985 w 10042"/>
              <a:gd name="connsiteY2" fmla="*/ 9501 h 10000"/>
              <a:gd name="connsiteX3" fmla="*/ 1927 w 10042"/>
              <a:gd name="connsiteY3" fmla="*/ 9532 h 10000"/>
              <a:gd name="connsiteX4" fmla="*/ 1229 w 10042"/>
              <a:gd name="connsiteY4" fmla="*/ 10000 h 10000"/>
              <a:gd name="connsiteX5" fmla="*/ 540 w 10042"/>
              <a:gd name="connsiteY5" fmla="*/ 9532 h 10000"/>
              <a:gd name="connsiteX6" fmla="*/ 0 w 10042"/>
              <a:gd name="connsiteY6" fmla="*/ 9532 h 10000"/>
              <a:gd name="connsiteX0" fmla="*/ 9998 w 10042"/>
              <a:gd name="connsiteY0" fmla="*/ 0 h 10000"/>
              <a:gd name="connsiteX1" fmla="*/ 10042 w 10042"/>
              <a:gd name="connsiteY1" fmla="*/ 8723 h 10000"/>
              <a:gd name="connsiteX2" fmla="*/ 7985 w 10042"/>
              <a:gd name="connsiteY2" fmla="*/ 9501 h 10000"/>
              <a:gd name="connsiteX3" fmla="*/ 1927 w 10042"/>
              <a:gd name="connsiteY3" fmla="*/ 9532 h 10000"/>
              <a:gd name="connsiteX4" fmla="*/ 1229 w 10042"/>
              <a:gd name="connsiteY4" fmla="*/ 10000 h 10000"/>
              <a:gd name="connsiteX5" fmla="*/ 540 w 10042"/>
              <a:gd name="connsiteY5" fmla="*/ 9532 h 10000"/>
              <a:gd name="connsiteX6" fmla="*/ 0 w 10042"/>
              <a:gd name="connsiteY6" fmla="*/ 9532 h 10000"/>
              <a:gd name="connsiteX0" fmla="*/ 9998 w 10042"/>
              <a:gd name="connsiteY0" fmla="*/ 0 h 10250"/>
              <a:gd name="connsiteX1" fmla="*/ 10042 w 10042"/>
              <a:gd name="connsiteY1" fmla="*/ 8723 h 10250"/>
              <a:gd name="connsiteX2" fmla="*/ 9006 w 10042"/>
              <a:gd name="connsiteY2" fmla="*/ 9164 h 10250"/>
              <a:gd name="connsiteX3" fmla="*/ 7985 w 10042"/>
              <a:gd name="connsiteY3" fmla="*/ 9501 h 10250"/>
              <a:gd name="connsiteX4" fmla="*/ 1927 w 10042"/>
              <a:gd name="connsiteY4" fmla="*/ 9532 h 10250"/>
              <a:gd name="connsiteX5" fmla="*/ 1229 w 10042"/>
              <a:gd name="connsiteY5" fmla="*/ 10000 h 10250"/>
              <a:gd name="connsiteX6" fmla="*/ 540 w 10042"/>
              <a:gd name="connsiteY6" fmla="*/ 9532 h 10250"/>
              <a:gd name="connsiteX7" fmla="*/ 0 w 10042"/>
              <a:gd name="connsiteY7" fmla="*/ 9532 h 10250"/>
              <a:gd name="connsiteX0" fmla="*/ 9998 w 10042"/>
              <a:gd name="connsiteY0" fmla="*/ 0 h 10000"/>
              <a:gd name="connsiteX1" fmla="*/ 10042 w 10042"/>
              <a:gd name="connsiteY1" fmla="*/ 7777 h 10000"/>
              <a:gd name="connsiteX2" fmla="*/ 9006 w 10042"/>
              <a:gd name="connsiteY2" fmla="*/ 9164 h 10000"/>
              <a:gd name="connsiteX3" fmla="*/ 7985 w 10042"/>
              <a:gd name="connsiteY3" fmla="*/ 9501 h 10000"/>
              <a:gd name="connsiteX4" fmla="*/ 1927 w 10042"/>
              <a:gd name="connsiteY4" fmla="*/ 9532 h 10000"/>
              <a:gd name="connsiteX5" fmla="*/ 1229 w 10042"/>
              <a:gd name="connsiteY5" fmla="*/ 10000 h 10000"/>
              <a:gd name="connsiteX6" fmla="*/ 540 w 10042"/>
              <a:gd name="connsiteY6" fmla="*/ 9532 h 10000"/>
              <a:gd name="connsiteX7" fmla="*/ 0 w 10042"/>
              <a:gd name="connsiteY7" fmla="*/ 9532 h 10000"/>
              <a:gd name="connsiteX0" fmla="*/ 9998 w 10042"/>
              <a:gd name="connsiteY0" fmla="*/ 0 h 10000"/>
              <a:gd name="connsiteX1" fmla="*/ 10042 w 10042"/>
              <a:gd name="connsiteY1" fmla="*/ 7777 h 10000"/>
              <a:gd name="connsiteX2" fmla="*/ 9537 w 10042"/>
              <a:gd name="connsiteY2" fmla="*/ 9130 h 10000"/>
              <a:gd name="connsiteX3" fmla="*/ 7985 w 10042"/>
              <a:gd name="connsiteY3" fmla="*/ 9501 h 10000"/>
              <a:gd name="connsiteX4" fmla="*/ 1927 w 10042"/>
              <a:gd name="connsiteY4" fmla="*/ 9532 h 10000"/>
              <a:gd name="connsiteX5" fmla="*/ 1229 w 10042"/>
              <a:gd name="connsiteY5" fmla="*/ 10000 h 10000"/>
              <a:gd name="connsiteX6" fmla="*/ 540 w 10042"/>
              <a:gd name="connsiteY6" fmla="*/ 9532 h 10000"/>
              <a:gd name="connsiteX7" fmla="*/ 0 w 10042"/>
              <a:gd name="connsiteY7" fmla="*/ 9532 h 10000"/>
              <a:gd name="connsiteX0" fmla="*/ 9998 w 10042"/>
              <a:gd name="connsiteY0" fmla="*/ 0 h 10000"/>
              <a:gd name="connsiteX1" fmla="*/ 10042 w 10042"/>
              <a:gd name="connsiteY1" fmla="*/ 7777 h 10000"/>
              <a:gd name="connsiteX2" fmla="*/ 9537 w 10042"/>
              <a:gd name="connsiteY2" fmla="*/ 9130 h 10000"/>
              <a:gd name="connsiteX3" fmla="*/ 7985 w 10042"/>
              <a:gd name="connsiteY3" fmla="*/ 9501 h 10000"/>
              <a:gd name="connsiteX4" fmla="*/ 1927 w 10042"/>
              <a:gd name="connsiteY4" fmla="*/ 9532 h 10000"/>
              <a:gd name="connsiteX5" fmla="*/ 1229 w 10042"/>
              <a:gd name="connsiteY5" fmla="*/ 10000 h 10000"/>
              <a:gd name="connsiteX6" fmla="*/ 540 w 10042"/>
              <a:gd name="connsiteY6" fmla="*/ 9532 h 10000"/>
              <a:gd name="connsiteX7" fmla="*/ 0 w 10042"/>
              <a:gd name="connsiteY7" fmla="*/ 9532 h 10000"/>
              <a:gd name="connsiteX0" fmla="*/ 9998 w 10059"/>
              <a:gd name="connsiteY0" fmla="*/ 0 h 10000"/>
              <a:gd name="connsiteX1" fmla="*/ 10042 w 10059"/>
              <a:gd name="connsiteY1" fmla="*/ 7777 h 10000"/>
              <a:gd name="connsiteX2" fmla="*/ 9537 w 10059"/>
              <a:gd name="connsiteY2" fmla="*/ 9130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59"/>
              <a:gd name="connsiteY0" fmla="*/ 0 h 10000"/>
              <a:gd name="connsiteX1" fmla="*/ 10042 w 10059"/>
              <a:gd name="connsiteY1" fmla="*/ 7777 h 10000"/>
              <a:gd name="connsiteX2" fmla="*/ 9689 w 10059"/>
              <a:gd name="connsiteY2" fmla="*/ 9231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59"/>
              <a:gd name="connsiteY0" fmla="*/ 0 h 10000"/>
              <a:gd name="connsiteX1" fmla="*/ 10042 w 10059"/>
              <a:gd name="connsiteY1" fmla="*/ 7777 h 10000"/>
              <a:gd name="connsiteX2" fmla="*/ 9704 w 10059"/>
              <a:gd name="connsiteY2" fmla="*/ 9299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59"/>
              <a:gd name="connsiteY0" fmla="*/ 0 h 10000"/>
              <a:gd name="connsiteX1" fmla="*/ 10042 w 10059"/>
              <a:gd name="connsiteY1" fmla="*/ 7777 h 10000"/>
              <a:gd name="connsiteX2" fmla="*/ 9704 w 10059"/>
              <a:gd name="connsiteY2" fmla="*/ 9299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59"/>
              <a:gd name="connsiteY0" fmla="*/ 0 h 10000"/>
              <a:gd name="connsiteX1" fmla="*/ 10042 w 10059"/>
              <a:gd name="connsiteY1" fmla="*/ 7777 h 10000"/>
              <a:gd name="connsiteX2" fmla="*/ 9704 w 10059"/>
              <a:gd name="connsiteY2" fmla="*/ 9299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59"/>
              <a:gd name="connsiteY0" fmla="*/ 0 h 10000"/>
              <a:gd name="connsiteX1" fmla="*/ 10042 w 10059"/>
              <a:gd name="connsiteY1" fmla="*/ 7777 h 10000"/>
              <a:gd name="connsiteX2" fmla="*/ 9710 w 10059"/>
              <a:gd name="connsiteY2" fmla="*/ 9331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93"/>
              <a:gd name="connsiteY0" fmla="*/ 0 h 10000"/>
              <a:gd name="connsiteX1" fmla="*/ 10042 w 10093"/>
              <a:gd name="connsiteY1" fmla="*/ 7777 h 10000"/>
              <a:gd name="connsiteX2" fmla="*/ 9750 w 10093"/>
              <a:gd name="connsiteY2" fmla="*/ 9331 h 10000"/>
              <a:gd name="connsiteX3" fmla="*/ 7985 w 10093"/>
              <a:gd name="connsiteY3" fmla="*/ 9501 h 10000"/>
              <a:gd name="connsiteX4" fmla="*/ 1927 w 10093"/>
              <a:gd name="connsiteY4" fmla="*/ 9532 h 10000"/>
              <a:gd name="connsiteX5" fmla="*/ 1229 w 10093"/>
              <a:gd name="connsiteY5" fmla="*/ 10000 h 10000"/>
              <a:gd name="connsiteX6" fmla="*/ 540 w 10093"/>
              <a:gd name="connsiteY6" fmla="*/ 9532 h 10000"/>
              <a:gd name="connsiteX7" fmla="*/ 0 w 10093"/>
              <a:gd name="connsiteY7" fmla="*/ 9532 h 10000"/>
              <a:gd name="connsiteX0" fmla="*/ 9998 w 10068"/>
              <a:gd name="connsiteY0" fmla="*/ 0 h 10000"/>
              <a:gd name="connsiteX1" fmla="*/ 10042 w 10068"/>
              <a:gd name="connsiteY1" fmla="*/ 7777 h 10000"/>
              <a:gd name="connsiteX2" fmla="*/ 9750 w 10068"/>
              <a:gd name="connsiteY2" fmla="*/ 9331 h 10000"/>
              <a:gd name="connsiteX3" fmla="*/ 7985 w 10068"/>
              <a:gd name="connsiteY3" fmla="*/ 9501 h 10000"/>
              <a:gd name="connsiteX4" fmla="*/ 1927 w 10068"/>
              <a:gd name="connsiteY4" fmla="*/ 9532 h 10000"/>
              <a:gd name="connsiteX5" fmla="*/ 1229 w 10068"/>
              <a:gd name="connsiteY5" fmla="*/ 10000 h 10000"/>
              <a:gd name="connsiteX6" fmla="*/ 540 w 10068"/>
              <a:gd name="connsiteY6" fmla="*/ 9532 h 10000"/>
              <a:gd name="connsiteX7" fmla="*/ 0 w 10068"/>
              <a:gd name="connsiteY7" fmla="*/ 9532 h 10000"/>
              <a:gd name="connsiteX0" fmla="*/ 10042 w 10068"/>
              <a:gd name="connsiteY0" fmla="*/ 0 h 6834"/>
              <a:gd name="connsiteX1" fmla="*/ 10042 w 10068"/>
              <a:gd name="connsiteY1" fmla="*/ 4611 h 6834"/>
              <a:gd name="connsiteX2" fmla="*/ 9750 w 10068"/>
              <a:gd name="connsiteY2" fmla="*/ 6165 h 6834"/>
              <a:gd name="connsiteX3" fmla="*/ 7985 w 10068"/>
              <a:gd name="connsiteY3" fmla="*/ 6335 h 6834"/>
              <a:gd name="connsiteX4" fmla="*/ 1927 w 10068"/>
              <a:gd name="connsiteY4" fmla="*/ 6366 h 6834"/>
              <a:gd name="connsiteX5" fmla="*/ 1229 w 10068"/>
              <a:gd name="connsiteY5" fmla="*/ 6834 h 6834"/>
              <a:gd name="connsiteX6" fmla="*/ 540 w 10068"/>
              <a:gd name="connsiteY6" fmla="*/ 6366 h 6834"/>
              <a:gd name="connsiteX7" fmla="*/ 0 w 10068"/>
              <a:gd name="connsiteY7" fmla="*/ 6366 h 6834"/>
              <a:gd name="connsiteX0" fmla="*/ 9974 w 10000"/>
              <a:gd name="connsiteY0" fmla="*/ 0 h 3253"/>
              <a:gd name="connsiteX1" fmla="*/ 9684 w 10000"/>
              <a:gd name="connsiteY1" fmla="*/ 2274 h 3253"/>
              <a:gd name="connsiteX2" fmla="*/ 7931 w 10000"/>
              <a:gd name="connsiteY2" fmla="*/ 2523 h 3253"/>
              <a:gd name="connsiteX3" fmla="*/ 1914 w 10000"/>
              <a:gd name="connsiteY3" fmla="*/ 2568 h 3253"/>
              <a:gd name="connsiteX4" fmla="*/ 1221 w 10000"/>
              <a:gd name="connsiteY4" fmla="*/ 3253 h 3253"/>
              <a:gd name="connsiteX5" fmla="*/ 536 w 10000"/>
              <a:gd name="connsiteY5" fmla="*/ 2568 h 3253"/>
              <a:gd name="connsiteX6" fmla="*/ 0 w 10000"/>
              <a:gd name="connsiteY6" fmla="*/ 2568 h 3253"/>
              <a:gd name="connsiteX0" fmla="*/ 9684 w 9684"/>
              <a:gd name="connsiteY0" fmla="*/ 0 h 3010"/>
              <a:gd name="connsiteX1" fmla="*/ 7931 w 9684"/>
              <a:gd name="connsiteY1" fmla="*/ 766 h 3010"/>
              <a:gd name="connsiteX2" fmla="*/ 1914 w 9684"/>
              <a:gd name="connsiteY2" fmla="*/ 904 h 3010"/>
              <a:gd name="connsiteX3" fmla="*/ 1221 w 9684"/>
              <a:gd name="connsiteY3" fmla="*/ 3010 h 3010"/>
              <a:gd name="connsiteX4" fmla="*/ 536 w 9684"/>
              <a:gd name="connsiteY4" fmla="*/ 904 h 3010"/>
              <a:gd name="connsiteX5" fmla="*/ 0 w 9684"/>
              <a:gd name="connsiteY5" fmla="*/ 904 h 3010"/>
              <a:gd name="connsiteX0" fmla="*/ 8190 w 8190"/>
              <a:gd name="connsiteY0" fmla="*/ 0 h 7455"/>
              <a:gd name="connsiteX1" fmla="*/ 1976 w 8190"/>
              <a:gd name="connsiteY1" fmla="*/ 458 h 7455"/>
              <a:gd name="connsiteX2" fmla="*/ 1261 w 8190"/>
              <a:gd name="connsiteY2" fmla="*/ 7455 h 7455"/>
              <a:gd name="connsiteX3" fmla="*/ 553 w 8190"/>
              <a:gd name="connsiteY3" fmla="*/ 458 h 7455"/>
              <a:gd name="connsiteX4" fmla="*/ 0 w 8190"/>
              <a:gd name="connsiteY4" fmla="*/ 458 h 7455"/>
              <a:gd name="connsiteX0" fmla="*/ 2413 w 2413"/>
              <a:gd name="connsiteY0" fmla="*/ 0 h 9386"/>
              <a:gd name="connsiteX1" fmla="*/ 1540 w 2413"/>
              <a:gd name="connsiteY1" fmla="*/ 9386 h 9386"/>
              <a:gd name="connsiteX2" fmla="*/ 675 w 2413"/>
              <a:gd name="connsiteY2" fmla="*/ 0 h 9386"/>
              <a:gd name="connsiteX3" fmla="*/ 0 w 2413"/>
              <a:gd name="connsiteY3" fmla="*/ 0 h 9386"/>
              <a:gd name="connsiteX0" fmla="*/ 7203 w 7203"/>
              <a:gd name="connsiteY0" fmla="*/ 0 h 10000"/>
              <a:gd name="connsiteX1" fmla="*/ 3585 w 7203"/>
              <a:gd name="connsiteY1" fmla="*/ 10000 h 10000"/>
              <a:gd name="connsiteX2" fmla="*/ 0 w 7203"/>
              <a:gd name="connsiteY2" fmla="*/ 0 h 10000"/>
            </a:gdLst>
            <a:ahLst/>
            <a:cxnLst>
              <a:cxn ang="0">
                <a:pos x="connsiteX0" y="connsiteY0"/>
              </a:cxn>
              <a:cxn ang="0">
                <a:pos x="connsiteX1" y="connsiteY1"/>
              </a:cxn>
              <a:cxn ang="0">
                <a:pos x="connsiteX2" y="connsiteY2"/>
              </a:cxn>
            </a:cxnLst>
            <a:rect l="l" t="t" r="r" b="b"/>
            <a:pathLst>
              <a:path w="7203" h="10000">
                <a:moveTo>
                  <a:pt x="7203" y="0"/>
                </a:moveTo>
                <a:cubicBezTo>
                  <a:pt x="4385" y="0"/>
                  <a:pt x="3585" y="10000"/>
                  <a:pt x="3585" y="10000"/>
                </a:cubicBezTo>
                <a:cubicBezTo>
                  <a:pt x="3585" y="10000"/>
                  <a:pt x="2831" y="0"/>
                  <a:pt x="0" y="0"/>
                </a:cubicBezTo>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27" tIns="34964" rIns="69927" bIns="34964" numCol="1" spcCol="0" rtlCol="0" fromWordArt="0" anchor="ctr" anchorCtr="0" forceAA="0" compatLnSpc="1">
            <a:prstTxWarp prst="textNoShape">
              <a:avLst/>
            </a:prstTxWarp>
            <a:noAutofit/>
          </a:bodyPr>
          <a:lstStyle/>
          <a:p>
            <a:pPr algn="ctr" defTabSz="732392">
              <a:buClrTx/>
              <a:defRPr/>
            </a:pPr>
            <a:endParaRPr lang="es-ES_tradnl" sz="1224">
              <a:solidFill>
                <a:prstClr val="white"/>
              </a:solidFill>
              <a:latin typeface="Segoe"/>
            </a:endParaRPr>
          </a:p>
        </p:txBody>
      </p:sp>
      <p:sp>
        <p:nvSpPr>
          <p:cNvPr id="154" name="Rectangle 153"/>
          <p:cNvSpPr/>
          <p:nvPr/>
        </p:nvSpPr>
        <p:spPr>
          <a:xfrm rot="16200000">
            <a:off x="-133075" y="3668832"/>
            <a:ext cx="1571573" cy="2969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2392">
              <a:buClrTx/>
              <a:defRPr/>
            </a:pPr>
            <a:r>
              <a:rPr lang="es-ES_tradnl" sz="1200">
                <a:solidFill>
                  <a:schemeClr val="bg1"/>
                </a:solidFill>
                <a:latin typeface="Segoe UI Semibold" panose="020B0702040204020203" pitchFamily="34" charset="0"/>
                <a:cs typeface="Segoe UI Semibold" panose="020B0702040204020203" pitchFamily="34" charset="0"/>
              </a:rPr>
              <a:t>Beneficios</a:t>
            </a:r>
            <a:endParaRPr lang="es-ES_tradnl" sz="1071">
              <a:solidFill>
                <a:schemeClr val="bg1"/>
              </a:solidFill>
              <a:latin typeface="Segoe UI Semibold" panose="020B0702040204020203" pitchFamily="34" charset="0"/>
              <a:cs typeface="Segoe UI Semibold" panose="020B0702040204020203" pitchFamily="34" charset="0"/>
            </a:endParaRPr>
          </a:p>
        </p:txBody>
      </p:sp>
      <p:sp>
        <p:nvSpPr>
          <p:cNvPr id="155" name="Freeform 11"/>
          <p:cNvSpPr>
            <a:spLocks/>
          </p:cNvSpPr>
          <p:nvPr>
            <p:custDataLst>
              <p:tags r:id="rId2"/>
            </p:custDataLst>
          </p:nvPr>
        </p:nvSpPr>
        <p:spPr bwMode="auto">
          <a:xfrm rot="16200000" flipH="1">
            <a:off x="564169" y="3729450"/>
            <a:ext cx="592229" cy="138308"/>
          </a:xfrm>
          <a:custGeom>
            <a:avLst/>
            <a:gdLst>
              <a:gd name="connsiteX0" fmla="*/ 0 w 10000"/>
              <a:gd name="connsiteY0" fmla="*/ 0 h 10000"/>
              <a:gd name="connsiteX1" fmla="*/ 10000 w 10000"/>
              <a:gd name="connsiteY1" fmla="*/ 0 h 10000"/>
              <a:gd name="connsiteX2" fmla="*/ 10000 w 10000"/>
              <a:gd name="connsiteY2" fmla="*/ 5705 h 10000"/>
              <a:gd name="connsiteX3" fmla="*/ 9705 w 10000"/>
              <a:gd name="connsiteY3" fmla="*/ 8750 h 10000"/>
              <a:gd name="connsiteX4" fmla="*/ 814 w 10000"/>
              <a:gd name="connsiteY4" fmla="*/ 8750 h 10000"/>
              <a:gd name="connsiteX5" fmla="*/ 519 w 10000"/>
              <a:gd name="connsiteY5" fmla="*/ 10000 h 10000"/>
              <a:gd name="connsiteX6" fmla="*/ 228 w 10000"/>
              <a:gd name="connsiteY6" fmla="*/ 8750 h 10000"/>
              <a:gd name="connsiteX7" fmla="*/ 0 w 10000"/>
              <a:gd name="connsiteY7" fmla="*/ 8750 h 10000"/>
              <a:gd name="connsiteX8" fmla="*/ 92 w 10000"/>
              <a:gd name="connsiteY8" fmla="*/ 650 h 10000"/>
              <a:gd name="connsiteX0" fmla="*/ 0 w 10000"/>
              <a:gd name="connsiteY0" fmla="*/ 0 h 10000"/>
              <a:gd name="connsiteX1" fmla="*/ 10000 w 10000"/>
              <a:gd name="connsiteY1" fmla="*/ 0 h 10000"/>
              <a:gd name="connsiteX2" fmla="*/ 10000 w 10000"/>
              <a:gd name="connsiteY2" fmla="*/ 5705 h 10000"/>
              <a:gd name="connsiteX3" fmla="*/ 9705 w 10000"/>
              <a:gd name="connsiteY3" fmla="*/ 8750 h 10000"/>
              <a:gd name="connsiteX4" fmla="*/ 814 w 10000"/>
              <a:gd name="connsiteY4" fmla="*/ 8750 h 10000"/>
              <a:gd name="connsiteX5" fmla="*/ 519 w 10000"/>
              <a:gd name="connsiteY5" fmla="*/ 10000 h 10000"/>
              <a:gd name="connsiteX6" fmla="*/ 228 w 10000"/>
              <a:gd name="connsiteY6" fmla="*/ 8750 h 10000"/>
              <a:gd name="connsiteX7" fmla="*/ 0 w 10000"/>
              <a:gd name="connsiteY7" fmla="*/ 8750 h 10000"/>
              <a:gd name="connsiteX0" fmla="*/ 10000 w 10000"/>
              <a:gd name="connsiteY0" fmla="*/ 0 h 10000"/>
              <a:gd name="connsiteX1" fmla="*/ 10000 w 10000"/>
              <a:gd name="connsiteY1" fmla="*/ 5705 h 10000"/>
              <a:gd name="connsiteX2" fmla="*/ 9705 w 10000"/>
              <a:gd name="connsiteY2" fmla="*/ 8750 h 10000"/>
              <a:gd name="connsiteX3" fmla="*/ 814 w 10000"/>
              <a:gd name="connsiteY3" fmla="*/ 8750 h 10000"/>
              <a:gd name="connsiteX4" fmla="*/ 519 w 10000"/>
              <a:gd name="connsiteY4" fmla="*/ 10000 h 10000"/>
              <a:gd name="connsiteX5" fmla="*/ 228 w 10000"/>
              <a:gd name="connsiteY5" fmla="*/ 8750 h 10000"/>
              <a:gd name="connsiteX6" fmla="*/ 0 w 10000"/>
              <a:gd name="connsiteY6" fmla="*/ 8750 h 10000"/>
              <a:gd name="connsiteX0" fmla="*/ 10000 w 10000"/>
              <a:gd name="connsiteY0" fmla="*/ 16716 h 26716"/>
              <a:gd name="connsiteX1" fmla="*/ 4223 w 10000"/>
              <a:gd name="connsiteY1" fmla="*/ 0 h 26716"/>
              <a:gd name="connsiteX2" fmla="*/ 10000 w 10000"/>
              <a:gd name="connsiteY2" fmla="*/ 22421 h 26716"/>
              <a:gd name="connsiteX3" fmla="*/ 9705 w 10000"/>
              <a:gd name="connsiteY3" fmla="*/ 25466 h 26716"/>
              <a:gd name="connsiteX4" fmla="*/ 814 w 10000"/>
              <a:gd name="connsiteY4" fmla="*/ 25466 h 26716"/>
              <a:gd name="connsiteX5" fmla="*/ 519 w 10000"/>
              <a:gd name="connsiteY5" fmla="*/ 26716 h 26716"/>
              <a:gd name="connsiteX6" fmla="*/ 228 w 10000"/>
              <a:gd name="connsiteY6" fmla="*/ 25466 h 26716"/>
              <a:gd name="connsiteX7" fmla="*/ 0 w 10000"/>
              <a:gd name="connsiteY7" fmla="*/ 25466 h 26716"/>
              <a:gd name="connsiteX0" fmla="*/ 10000 w 10000"/>
              <a:gd name="connsiteY0" fmla="*/ 16716 h 26716"/>
              <a:gd name="connsiteX1" fmla="*/ 4223 w 10000"/>
              <a:gd name="connsiteY1" fmla="*/ 0 h 26716"/>
              <a:gd name="connsiteX2" fmla="*/ 10000 w 10000"/>
              <a:gd name="connsiteY2" fmla="*/ 22421 h 26716"/>
              <a:gd name="connsiteX3" fmla="*/ 4062 w 10000"/>
              <a:gd name="connsiteY3" fmla="*/ 25384 h 26716"/>
              <a:gd name="connsiteX4" fmla="*/ 814 w 10000"/>
              <a:gd name="connsiteY4" fmla="*/ 25466 h 26716"/>
              <a:gd name="connsiteX5" fmla="*/ 519 w 10000"/>
              <a:gd name="connsiteY5" fmla="*/ 26716 h 26716"/>
              <a:gd name="connsiteX6" fmla="*/ 228 w 10000"/>
              <a:gd name="connsiteY6" fmla="*/ 25466 h 26716"/>
              <a:gd name="connsiteX7" fmla="*/ 0 w 10000"/>
              <a:gd name="connsiteY7" fmla="*/ 25466 h 26716"/>
              <a:gd name="connsiteX0" fmla="*/ 10000 w 10000"/>
              <a:gd name="connsiteY0" fmla="*/ 16716 h 26716"/>
              <a:gd name="connsiteX1" fmla="*/ 4223 w 10000"/>
              <a:gd name="connsiteY1" fmla="*/ 0 h 26716"/>
              <a:gd name="connsiteX2" fmla="*/ 10000 w 10000"/>
              <a:gd name="connsiteY2" fmla="*/ 22421 h 26716"/>
              <a:gd name="connsiteX3" fmla="*/ 3373 w 10000"/>
              <a:gd name="connsiteY3" fmla="*/ 25384 h 26716"/>
              <a:gd name="connsiteX4" fmla="*/ 814 w 10000"/>
              <a:gd name="connsiteY4" fmla="*/ 25466 h 26716"/>
              <a:gd name="connsiteX5" fmla="*/ 519 w 10000"/>
              <a:gd name="connsiteY5" fmla="*/ 26716 h 26716"/>
              <a:gd name="connsiteX6" fmla="*/ 228 w 10000"/>
              <a:gd name="connsiteY6" fmla="*/ 25466 h 26716"/>
              <a:gd name="connsiteX7" fmla="*/ 0 w 10000"/>
              <a:gd name="connsiteY7" fmla="*/ 25466 h 26716"/>
              <a:gd name="connsiteX0" fmla="*/ 10000 w 10000"/>
              <a:gd name="connsiteY0" fmla="*/ 16716 h 26716"/>
              <a:gd name="connsiteX1" fmla="*/ 4223 w 10000"/>
              <a:gd name="connsiteY1" fmla="*/ 0 h 26716"/>
              <a:gd name="connsiteX2" fmla="*/ 4123 w 10000"/>
              <a:gd name="connsiteY2" fmla="*/ 23350 h 26716"/>
              <a:gd name="connsiteX3" fmla="*/ 3373 w 10000"/>
              <a:gd name="connsiteY3" fmla="*/ 25384 h 26716"/>
              <a:gd name="connsiteX4" fmla="*/ 814 w 10000"/>
              <a:gd name="connsiteY4" fmla="*/ 25466 h 26716"/>
              <a:gd name="connsiteX5" fmla="*/ 519 w 10000"/>
              <a:gd name="connsiteY5" fmla="*/ 26716 h 26716"/>
              <a:gd name="connsiteX6" fmla="*/ 228 w 10000"/>
              <a:gd name="connsiteY6" fmla="*/ 25466 h 26716"/>
              <a:gd name="connsiteX7" fmla="*/ 0 w 10000"/>
              <a:gd name="connsiteY7" fmla="*/ 25466 h 26716"/>
              <a:gd name="connsiteX0" fmla="*/ 10000 w 10000"/>
              <a:gd name="connsiteY0" fmla="*/ 16716 h 26716"/>
              <a:gd name="connsiteX1" fmla="*/ 9924 w 10000"/>
              <a:gd name="connsiteY1" fmla="*/ 16671 h 26716"/>
              <a:gd name="connsiteX2" fmla="*/ 4223 w 10000"/>
              <a:gd name="connsiteY2" fmla="*/ 0 h 26716"/>
              <a:gd name="connsiteX3" fmla="*/ 4123 w 10000"/>
              <a:gd name="connsiteY3" fmla="*/ 23350 h 26716"/>
              <a:gd name="connsiteX4" fmla="*/ 3373 w 10000"/>
              <a:gd name="connsiteY4" fmla="*/ 25384 h 26716"/>
              <a:gd name="connsiteX5" fmla="*/ 814 w 10000"/>
              <a:gd name="connsiteY5" fmla="*/ 25466 h 26716"/>
              <a:gd name="connsiteX6" fmla="*/ 519 w 10000"/>
              <a:gd name="connsiteY6" fmla="*/ 26716 h 26716"/>
              <a:gd name="connsiteX7" fmla="*/ 228 w 10000"/>
              <a:gd name="connsiteY7" fmla="*/ 25466 h 26716"/>
              <a:gd name="connsiteX8" fmla="*/ 0 w 10000"/>
              <a:gd name="connsiteY8" fmla="*/ 25466 h 26716"/>
              <a:gd name="connsiteX0" fmla="*/ 10000 w 10000"/>
              <a:gd name="connsiteY0" fmla="*/ 16716 h 26716"/>
              <a:gd name="connsiteX1" fmla="*/ 4223 w 10000"/>
              <a:gd name="connsiteY1" fmla="*/ 0 h 26716"/>
              <a:gd name="connsiteX2" fmla="*/ 4123 w 10000"/>
              <a:gd name="connsiteY2" fmla="*/ 23350 h 26716"/>
              <a:gd name="connsiteX3" fmla="*/ 3373 w 10000"/>
              <a:gd name="connsiteY3" fmla="*/ 25384 h 26716"/>
              <a:gd name="connsiteX4" fmla="*/ 814 w 10000"/>
              <a:gd name="connsiteY4" fmla="*/ 25466 h 26716"/>
              <a:gd name="connsiteX5" fmla="*/ 519 w 10000"/>
              <a:gd name="connsiteY5" fmla="*/ 26716 h 26716"/>
              <a:gd name="connsiteX6" fmla="*/ 228 w 10000"/>
              <a:gd name="connsiteY6" fmla="*/ 25466 h 26716"/>
              <a:gd name="connsiteX7" fmla="*/ 0 w 10000"/>
              <a:gd name="connsiteY7" fmla="*/ 25466 h 26716"/>
              <a:gd name="connsiteX0" fmla="*/ 4223 w 4224"/>
              <a:gd name="connsiteY0" fmla="*/ 0 h 26716"/>
              <a:gd name="connsiteX1" fmla="*/ 4123 w 4224"/>
              <a:gd name="connsiteY1" fmla="*/ 23350 h 26716"/>
              <a:gd name="connsiteX2" fmla="*/ 3373 w 4224"/>
              <a:gd name="connsiteY2" fmla="*/ 25384 h 26716"/>
              <a:gd name="connsiteX3" fmla="*/ 814 w 4224"/>
              <a:gd name="connsiteY3" fmla="*/ 25466 h 26716"/>
              <a:gd name="connsiteX4" fmla="*/ 519 w 4224"/>
              <a:gd name="connsiteY4" fmla="*/ 26716 h 26716"/>
              <a:gd name="connsiteX5" fmla="*/ 228 w 4224"/>
              <a:gd name="connsiteY5" fmla="*/ 25466 h 26716"/>
              <a:gd name="connsiteX6" fmla="*/ 0 w 4224"/>
              <a:gd name="connsiteY6" fmla="*/ 25466 h 26716"/>
              <a:gd name="connsiteX0" fmla="*/ 9998 w 10000"/>
              <a:gd name="connsiteY0" fmla="*/ 0 h 10000"/>
              <a:gd name="connsiteX1" fmla="*/ 9761 w 10000"/>
              <a:gd name="connsiteY1" fmla="*/ 8740 h 10000"/>
              <a:gd name="connsiteX2" fmla="*/ 7985 w 10000"/>
              <a:gd name="connsiteY2" fmla="*/ 9501 h 10000"/>
              <a:gd name="connsiteX3" fmla="*/ 1927 w 10000"/>
              <a:gd name="connsiteY3" fmla="*/ 9532 h 10000"/>
              <a:gd name="connsiteX4" fmla="*/ 1229 w 10000"/>
              <a:gd name="connsiteY4" fmla="*/ 10000 h 10000"/>
              <a:gd name="connsiteX5" fmla="*/ 540 w 10000"/>
              <a:gd name="connsiteY5" fmla="*/ 9532 h 10000"/>
              <a:gd name="connsiteX6" fmla="*/ 0 w 10000"/>
              <a:gd name="connsiteY6" fmla="*/ 9532 h 10000"/>
              <a:gd name="connsiteX0" fmla="*/ 9998 w 10000"/>
              <a:gd name="connsiteY0" fmla="*/ 0 h 10000"/>
              <a:gd name="connsiteX1" fmla="*/ 9761 w 10000"/>
              <a:gd name="connsiteY1" fmla="*/ 8740 h 10000"/>
              <a:gd name="connsiteX2" fmla="*/ 7985 w 10000"/>
              <a:gd name="connsiteY2" fmla="*/ 9501 h 10000"/>
              <a:gd name="connsiteX3" fmla="*/ 1927 w 10000"/>
              <a:gd name="connsiteY3" fmla="*/ 9532 h 10000"/>
              <a:gd name="connsiteX4" fmla="*/ 1229 w 10000"/>
              <a:gd name="connsiteY4" fmla="*/ 10000 h 10000"/>
              <a:gd name="connsiteX5" fmla="*/ 540 w 10000"/>
              <a:gd name="connsiteY5" fmla="*/ 9532 h 10000"/>
              <a:gd name="connsiteX6" fmla="*/ 0 w 10000"/>
              <a:gd name="connsiteY6" fmla="*/ 9532 h 10000"/>
              <a:gd name="connsiteX0" fmla="*/ 9998 w 10042"/>
              <a:gd name="connsiteY0" fmla="*/ 0 h 10000"/>
              <a:gd name="connsiteX1" fmla="*/ 10042 w 10042"/>
              <a:gd name="connsiteY1" fmla="*/ 8740 h 10000"/>
              <a:gd name="connsiteX2" fmla="*/ 7985 w 10042"/>
              <a:gd name="connsiteY2" fmla="*/ 9501 h 10000"/>
              <a:gd name="connsiteX3" fmla="*/ 1927 w 10042"/>
              <a:gd name="connsiteY3" fmla="*/ 9532 h 10000"/>
              <a:gd name="connsiteX4" fmla="*/ 1229 w 10042"/>
              <a:gd name="connsiteY4" fmla="*/ 10000 h 10000"/>
              <a:gd name="connsiteX5" fmla="*/ 540 w 10042"/>
              <a:gd name="connsiteY5" fmla="*/ 9532 h 10000"/>
              <a:gd name="connsiteX6" fmla="*/ 0 w 10042"/>
              <a:gd name="connsiteY6" fmla="*/ 9532 h 10000"/>
              <a:gd name="connsiteX0" fmla="*/ 9998 w 10042"/>
              <a:gd name="connsiteY0" fmla="*/ 0 h 10000"/>
              <a:gd name="connsiteX1" fmla="*/ 10042 w 10042"/>
              <a:gd name="connsiteY1" fmla="*/ 8723 h 10000"/>
              <a:gd name="connsiteX2" fmla="*/ 7985 w 10042"/>
              <a:gd name="connsiteY2" fmla="*/ 9501 h 10000"/>
              <a:gd name="connsiteX3" fmla="*/ 1927 w 10042"/>
              <a:gd name="connsiteY3" fmla="*/ 9532 h 10000"/>
              <a:gd name="connsiteX4" fmla="*/ 1229 w 10042"/>
              <a:gd name="connsiteY4" fmla="*/ 10000 h 10000"/>
              <a:gd name="connsiteX5" fmla="*/ 540 w 10042"/>
              <a:gd name="connsiteY5" fmla="*/ 9532 h 10000"/>
              <a:gd name="connsiteX6" fmla="*/ 0 w 10042"/>
              <a:gd name="connsiteY6" fmla="*/ 9532 h 10000"/>
              <a:gd name="connsiteX0" fmla="*/ 9998 w 10042"/>
              <a:gd name="connsiteY0" fmla="*/ 0 h 10250"/>
              <a:gd name="connsiteX1" fmla="*/ 10042 w 10042"/>
              <a:gd name="connsiteY1" fmla="*/ 8723 h 10250"/>
              <a:gd name="connsiteX2" fmla="*/ 9006 w 10042"/>
              <a:gd name="connsiteY2" fmla="*/ 9164 h 10250"/>
              <a:gd name="connsiteX3" fmla="*/ 7985 w 10042"/>
              <a:gd name="connsiteY3" fmla="*/ 9501 h 10250"/>
              <a:gd name="connsiteX4" fmla="*/ 1927 w 10042"/>
              <a:gd name="connsiteY4" fmla="*/ 9532 h 10250"/>
              <a:gd name="connsiteX5" fmla="*/ 1229 w 10042"/>
              <a:gd name="connsiteY5" fmla="*/ 10000 h 10250"/>
              <a:gd name="connsiteX6" fmla="*/ 540 w 10042"/>
              <a:gd name="connsiteY6" fmla="*/ 9532 h 10250"/>
              <a:gd name="connsiteX7" fmla="*/ 0 w 10042"/>
              <a:gd name="connsiteY7" fmla="*/ 9532 h 10250"/>
              <a:gd name="connsiteX0" fmla="*/ 9998 w 10042"/>
              <a:gd name="connsiteY0" fmla="*/ 0 h 10000"/>
              <a:gd name="connsiteX1" fmla="*/ 10042 w 10042"/>
              <a:gd name="connsiteY1" fmla="*/ 7777 h 10000"/>
              <a:gd name="connsiteX2" fmla="*/ 9006 w 10042"/>
              <a:gd name="connsiteY2" fmla="*/ 9164 h 10000"/>
              <a:gd name="connsiteX3" fmla="*/ 7985 w 10042"/>
              <a:gd name="connsiteY3" fmla="*/ 9501 h 10000"/>
              <a:gd name="connsiteX4" fmla="*/ 1927 w 10042"/>
              <a:gd name="connsiteY4" fmla="*/ 9532 h 10000"/>
              <a:gd name="connsiteX5" fmla="*/ 1229 w 10042"/>
              <a:gd name="connsiteY5" fmla="*/ 10000 h 10000"/>
              <a:gd name="connsiteX6" fmla="*/ 540 w 10042"/>
              <a:gd name="connsiteY6" fmla="*/ 9532 h 10000"/>
              <a:gd name="connsiteX7" fmla="*/ 0 w 10042"/>
              <a:gd name="connsiteY7" fmla="*/ 9532 h 10000"/>
              <a:gd name="connsiteX0" fmla="*/ 9998 w 10042"/>
              <a:gd name="connsiteY0" fmla="*/ 0 h 10000"/>
              <a:gd name="connsiteX1" fmla="*/ 10042 w 10042"/>
              <a:gd name="connsiteY1" fmla="*/ 7777 h 10000"/>
              <a:gd name="connsiteX2" fmla="*/ 9537 w 10042"/>
              <a:gd name="connsiteY2" fmla="*/ 9130 h 10000"/>
              <a:gd name="connsiteX3" fmla="*/ 7985 w 10042"/>
              <a:gd name="connsiteY3" fmla="*/ 9501 h 10000"/>
              <a:gd name="connsiteX4" fmla="*/ 1927 w 10042"/>
              <a:gd name="connsiteY4" fmla="*/ 9532 h 10000"/>
              <a:gd name="connsiteX5" fmla="*/ 1229 w 10042"/>
              <a:gd name="connsiteY5" fmla="*/ 10000 h 10000"/>
              <a:gd name="connsiteX6" fmla="*/ 540 w 10042"/>
              <a:gd name="connsiteY6" fmla="*/ 9532 h 10000"/>
              <a:gd name="connsiteX7" fmla="*/ 0 w 10042"/>
              <a:gd name="connsiteY7" fmla="*/ 9532 h 10000"/>
              <a:gd name="connsiteX0" fmla="*/ 9998 w 10042"/>
              <a:gd name="connsiteY0" fmla="*/ 0 h 10000"/>
              <a:gd name="connsiteX1" fmla="*/ 10042 w 10042"/>
              <a:gd name="connsiteY1" fmla="*/ 7777 h 10000"/>
              <a:gd name="connsiteX2" fmla="*/ 9537 w 10042"/>
              <a:gd name="connsiteY2" fmla="*/ 9130 h 10000"/>
              <a:gd name="connsiteX3" fmla="*/ 7985 w 10042"/>
              <a:gd name="connsiteY3" fmla="*/ 9501 h 10000"/>
              <a:gd name="connsiteX4" fmla="*/ 1927 w 10042"/>
              <a:gd name="connsiteY4" fmla="*/ 9532 h 10000"/>
              <a:gd name="connsiteX5" fmla="*/ 1229 w 10042"/>
              <a:gd name="connsiteY5" fmla="*/ 10000 h 10000"/>
              <a:gd name="connsiteX6" fmla="*/ 540 w 10042"/>
              <a:gd name="connsiteY6" fmla="*/ 9532 h 10000"/>
              <a:gd name="connsiteX7" fmla="*/ 0 w 10042"/>
              <a:gd name="connsiteY7" fmla="*/ 9532 h 10000"/>
              <a:gd name="connsiteX0" fmla="*/ 9998 w 10059"/>
              <a:gd name="connsiteY0" fmla="*/ 0 h 10000"/>
              <a:gd name="connsiteX1" fmla="*/ 10042 w 10059"/>
              <a:gd name="connsiteY1" fmla="*/ 7777 h 10000"/>
              <a:gd name="connsiteX2" fmla="*/ 9537 w 10059"/>
              <a:gd name="connsiteY2" fmla="*/ 9130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59"/>
              <a:gd name="connsiteY0" fmla="*/ 0 h 10000"/>
              <a:gd name="connsiteX1" fmla="*/ 10042 w 10059"/>
              <a:gd name="connsiteY1" fmla="*/ 7777 h 10000"/>
              <a:gd name="connsiteX2" fmla="*/ 9689 w 10059"/>
              <a:gd name="connsiteY2" fmla="*/ 9231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59"/>
              <a:gd name="connsiteY0" fmla="*/ 0 h 10000"/>
              <a:gd name="connsiteX1" fmla="*/ 10042 w 10059"/>
              <a:gd name="connsiteY1" fmla="*/ 7777 h 10000"/>
              <a:gd name="connsiteX2" fmla="*/ 9704 w 10059"/>
              <a:gd name="connsiteY2" fmla="*/ 9299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59"/>
              <a:gd name="connsiteY0" fmla="*/ 0 h 10000"/>
              <a:gd name="connsiteX1" fmla="*/ 10042 w 10059"/>
              <a:gd name="connsiteY1" fmla="*/ 7777 h 10000"/>
              <a:gd name="connsiteX2" fmla="*/ 9704 w 10059"/>
              <a:gd name="connsiteY2" fmla="*/ 9299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59"/>
              <a:gd name="connsiteY0" fmla="*/ 0 h 10000"/>
              <a:gd name="connsiteX1" fmla="*/ 10042 w 10059"/>
              <a:gd name="connsiteY1" fmla="*/ 7777 h 10000"/>
              <a:gd name="connsiteX2" fmla="*/ 9704 w 10059"/>
              <a:gd name="connsiteY2" fmla="*/ 9299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59"/>
              <a:gd name="connsiteY0" fmla="*/ 0 h 10000"/>
              <a:gd name="connsiteX1" fmla="*/ 10042 w 10059"/>
              <a:gd name="connsiteY1" fmla="*/ 7777 h 10000"/>
              <a:gd name="connsiteX2" fmla="*/ 9710 w 10059"/>
              <a:gd name="connsiteY2" fmla="*/ 9331 h 10000"/>
              <a:gd name="connsiteX3" fmla="*/ 7985 w 10059"/>
              <a:gd name="connsiteY3" fmla="*/ 9501 h 10000"/>
              <a:gd name="connsiteX4" fmla="*/ 1927 w 10059"/>
              <a:gd name="connsiteY4" fmla="*/ 9532 h 10000"/>
              <a:gd name="connsiteX5" fmla="*/ 1229 w 10059"/>
              <a:gd name="connsiteY5" fmla="*/ 10000 h 10000"/>
              <a:gd name="connsiteX6" fmla="*/ 540 w 10059"/>
              <a:gd name="connsiteY6" fmla="*/ 9532 h 10000"/>
              <a:gd name="connsiteX7" fmla="*/ 0 w 10059"/>
              <a:gd name="connsiteY7" fmla="*/ 9532 h 10000"/>
              <a:gd name="connsiteX0" fmla="*/ 9998 w 10093"/>
              <a:gd name="connsiteY0" fmla="*/ 0 h 10000"/>
              <a:gd name="connsiteX1" fmla="*/ 10042 w 10093"/>
              <a:gd name="connsiteY1" fmla="*/ 7777 h 10000"/>
              <a:gd name="connsiteX2" fmla="*/ 9750 w 10093"/>
              <a:gd name="connsiteY2" fmla="*/ 9331 h 10000"/>
              <a:gd name="connsiteX3" fmla="*/ 7985 w 10093"/>
              <a:gd name="connsiteY3" fmla="*/ 9501 h 10000"/>
              <a:gd name="connsiteX4" fmla="*/ 1927 w 10093"/>
              <a:gd name="connsiteY4" fmla="*/ 9532 h 10000"/>
              <a:gd name="connsiteX5" fmla="*/ 1229 w 10093"/>
              <a:gd name="connsiteY5" fmla="*/ 10000 h 10000"/>
              <a:gd name="connsiteX6" fmla="*/ 540 w 10093"/>
              <a:gd name="connsiteY6" fmla="*/ 9532 h 10000"/>
              <a:gd name="connsiteX7" fmla="*/ 0 w 10093"/>
              <a:gd name="connsiteY7" fmla="*/ 9532 h 10000"/>
              <a:gd name="connsiteX0" fmla="*/ 9998 w 10068"/>
              <a:gd name="connsiteY0" fmla="*/ 0 h 10000"/>
              <a:gd name="connsiteX1" fmla="*/ 10042 w 10068"/>
              <a:gd name="connsiteY1" fmla="*/ 7777 h 10000"/>
              <a:gd name="connsiteX2" fmla="*/ 9750 w 10068"/>
              <a:gd name="connsiteY2" fmla="*/ 9331 h 10000"/>
              <a:gd name="connsiteX3" fmla="*/ 7985 w 10068"/>
              <a:gd name="connsiteY3" fmla="*/ 9501 h 10000"/>
              <a:gd name="connsiteX4" fmla="*/ 1927 w 10068"/>
              <a:gd name="connsiteY4" fmla="*/ 9532 h 10000"/>
              <a:gd name="connsiteX5" fmla="*/ 1229 w 10068"/>
              <a:gd name="connsiteY5" fmla="*/ 10000 h 10000"/>
              <a:gd name="connsiteX6" fmla="*/ 540 w 10068"/>
              <a:gd name="connsiteY6" fmla="*/ 9532 h 10000"/>
              <a:gd name="connsiteX7" fmla="*/ 0 w 10068"/>
              <a:gd name="connsiteY7" fmla="*/ 9532 h 10000"/>
              <a:gd name="connsiteX0" fmla="*/ 10042 w 10068"/>
              <a:gd name="connsiteY0" fmla="*/ 0 h 6834"/>
              <a:gd name="connsiteX1" fmla="*/ 10042 w 10068"/>
              <a:gd name="connsiteY1" fmla="*/ 4611 h 6834"/>
              <a:gd name="connsiteX2" fmla="*/ 9750 w 10068"/>
              <a:gd name="connsiteY2" fmla="*/ 6165 h 6834"/>
              <a:gd name="connsiteX3" fmla="*/ 7985 w 10068"/>
              <a:gd name="connsiteY3" fmla="*/ 6335 h 6834"/>
              <a:gd name="connsiteX4" fmla="*/ 1927 w 10068"/>
              <a:gd name="connsiteY4" fmla="*/ 6366 h 6834"/>
              <a:gd name="connsiteX5" fmla="*/ 1229 w 10068"/>
              <a:gd name="connsiteY5" fmla="*/ 6834 h 6834"/>
              <a:gd name="connsiteX6" fmla="*/ 540 w 10068"/>
              <a:gd name="connsiteY6" fmla="*/ 6366 h 6834"/>
              <a:gd name="connsiteX7" fmla="*/ 0 w 10068"/>
              <a:gd name="connsiteY7" fmla="*/ 6366 h 6834"/>
              <a:gd name="connsiteX0" fmla="*/ 9974 w 10000"/>
              <a:gd name="connsiteY0" fmla="*/ 0 h 3253"/>
              <a:gd name="connsiteX1" fmla="*/ 9684 w 10000"/>
              <a:gd name="connsiteY1" fmla="*/ 2274 h 3253"/>
              <a:gd name="connsiteX2" fmla="*/ 7931 w 10000"/>
              <a:gd name="connsiteY2" fmla="*/ 2523 h 3253"/>
              <a:gd name="connsiteX3" fmla="*/ 1914 w 10000"/>
              <a:gd name="connsiteY3" fmla="*/ 2568 h 3253"/>
              <a:gd name="connsiteX4" fmla="*/ 1221 w 10000"/>
              <a:gd name="connsiteY4" fmla="*/ 3253 h 3253"/>
              <a:gd name="connsiteX5" fmla="*/ 536 w 10000"/>
              <a:gd name="connsiteY5" fmla="*/ 2568 h 3253"/>
              <a:gd name="connsiteX6" fmla="*/ 0 w 10000"/>
              <a:gd name="connsiteY6" fmla="*/ 2568 h 3253"/>
              <a:gd name="connsiteX0" fmla="*/ 9684 w 9684"/>
              <a:gd name="connsiteY0" fmla="*/ 0 h 3010"/>
              <a:gd name="connsiteX1" fmla="*/ 7931 w 9684"/>
              <a:gd name="connsiteY1" fmla="*/ 766 h 3010"/>
              <a:gd name="connsiteX2" fmla="*/ 1914 w 9684"/>
              <a:gd name="connsiteY2" fmla="*/ 904 h 3010"/>
              <a:gd name="connsiteX3" fmla="*/ 1221 w 9684"/>
              <a:gd name="connsiteY3" fmla="*/ 3010 h 3010"/>
              <a:gd name="connsiteX4" fmla="*/ 536 w 9684"/>
              <a:gd name="connsiteY4" fmla="*/ 904 h 3010"/>
              <a:gd name="connsiteX5" fmla="*/ 0 w 9684"/>
              <a:gd name="connsiteY5" fmla="*/ 904 h 3010"/>
              <a:gd name="connsiteX0" fmla="*/ 8190 w 8190"/>
              <a:gd name="connsiteY0" fmla="*/ 0 h 7455"/>
              <a:gd name="connsiteX1" fmla="*/ 1976 w 8190"/>
              <a:gd name="connsiteY1" fmla="*/ 458 h 7455"/>
              <a:gd name="connsiteX2" fmla="*/ 1261 w 8190"/>
              <a:gd name="connsiteY2" fmla="*/ 7455 h 7455"/>
              <a:gd name="connsiteX3" fmla="*/ 553 w 8190"/>
              <a:gd name="connsiteY3" fmla="*/ 458 h 7455"/>
              <a:gd name="connsiteX4" fmla="*/ 0 w 8190"/>
              <a:gd name="connsiteY4" fmla="*/ 458 h 7455"/>
              <a:gd name="connsiteX0" fmla="*/ 2413 w 2413"/>
              <a:gd name="connsiteY0" fmla="*/ 0 h 9386"/>
              <a:gd name="connsiteX1" fmla="*/ 1540 w 2413"/>
              <a:gd name="connsiteY1" fmla="*/ 9386 h 9386"/>
              <a:gd name="connsiteX2" fmla="*/ 675 w 2413"/>
              <a:gd name="connsiteY2" fmla="*/ 0 h 9386"/>
              <a:gd name="connsiteX3" fmla="*/ 0 w 2413"/>
              <a:gd name="connsiteY3" fmla="*/ 0 h 9386"/>
              <a:gd name="connsiteX0" fmla="*/ 7203 w 7203"/>
              <a:gd name="connsiteY0" fmla="*/ 0 h 10000"/>
              <a:gd name="connsiteX1" fmla="*/ 3585 w 7203"/>
              <a:gd name="connsiteY1" fmla="*/ 10000 h 10000"/>
              <a:gd name="connsiteX2" fmla="*/ 0 w 7203"/>
              <a:gd name="connsiteY2" fmla="*/ 0 h 10000"/>
            </a:gdLst>
            <a:ahLst/>
            <a:cxnLst>
              <a:cxn ang="0">
                <a:pos x="connsiteX0" y="connsiteY0"/>
              </a:cxn>
              <a:cxn ang="0">
                <a:pos x="connsiteX1" y="connsiteY1"/>
              </a:cxn>
              <a:cxn ang="0">
                <a:pos x="connsiteX2" y="connsiteY2"/>
              </a:cxn>
            </a:cxnLst>
            <a:rect l="l" t="t" r="r" b="b"/>
            <a:pathLst>
              <a:path w="7203" h="10000">
                <a:moveTo>
                  <a:pt x="7203" y="0"/>
                </a:moveTo>
                <a:cubicBezTo>
                  <a:pt x="4385" y="0"/>
                  <a:pt x="3585" y="10000"/>
                  <a:pt x="3585" y="10000"/>
                </a:cubicBezTo>
                <a:cubicBezTo>
                  <a:pt x="3585" y="10000"/>
                  <a:pt x="2831" y="0"/>
                  <a:pt x="0"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9927" tIns="34964" rIns="69927" bIns="34964" numCol="1" spcCol="0" rtlCol="0" fromWordArt="0" anchor="ctr" anchorCtr="0" forceAA="0" compatLnSpc="1">
            <a:prstTxWarp prst="textNoShape">
              <a:avLst/>
            </a:prstTxWarp>
            <a:noAutofit/>
          </a:bodyPr>
          <a:lstStyle/>
          <a:p>
            <a:pPr algn="ctr" defTabSz="732392">
              <a:buClrTx/>
              <a:defRPr/>
            </a:pPr>
            <a:endParaRPr lang="es-ES_tradnl" sz="1224">
              <a:solidFill>
                <a:prstClr val="white"/>
              </a:solidFill>
              <a:latin typeface="Segoe"/>
            </a:endParaRPr>
          </a:p>
        </p:txBody>
      </p:sp>
      <p:sp>
        <p:nvSpPr>
          <p:cNvPr id="156" name="Rectangle 155"/>
          <p:cNvSpPr/>
          <p:nvPr/>
        </p:nvSpPr>
        <p:spPr>
          <a:xfrm>
            <a:off x="855440" y="4613207"/>
            <a:ext cx="2183682" cy="220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2392">
              <a:buClrTx/>
              <a:defRPr/>
            </a:pPr>
            <a:r>
              <a:rPr lang="es-ES_tradnl" sz="1050">
                <a:solidFill>
                  <a:prstClr val="white"/>
                </a:solidFill>
                <a:latin typeface="Segoe UI Semibold" panose="020B0702040204020203" pitchFamily="34" charset="0"/>
                <a:cs typeface="Segoe UI Semibold" panose="020B0702040204020203" pitchFamily="34" charset="0"/>
              </a:rPr>
              <a:t>Higher Agility</a:t>
            </a:r>
          </a:p>
        </p:txBody>
      </p:sp>
      <p:sp>
        <p:nvSpPr>
          <p:cNvPr id="157" name="Rectangle 156"/>
          <p:cNvSpPr/>
          <p:nvPr/>
        </p:nvSpPr>
        <p:spPr>
          <a:xfrm>
            <a:off x="2626137" y="4613207"/>
            <a:ext cx="2183682" cy="220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2392">
              <a:buClrTx/>
              <a:defRPr/>
            </a:pPr>
            <a:r>
              <a:rPr lang="es-ES_tradnl" sz="1050">
                <a:solidFill>
                  <a:prstClr val="white"/>
                </a:solidFill>
                <a:latin typeface="Segoe UI Semibold" panose="020B0702040204020203" pitchFamily="34" charset="0"/>
                <a:cs typeface="Segoe UI Semibold" panose="020B0702040204020203" pitchFamily="34" charset="0"/>
              </a:rPr>
              <a:t>Lower Costs</a:t>
            </a:r>
          </a:p>
        </p:txBody>
      </p:sp>
      <p:sp>
        <p:nvSpPr>
          <p:cNvPr id="158" name="Rectangle 157"/>
          <p:cNvSpPr/>
          <p:nvPr/>
        </p:nvSpPr>
        <p:spPr>
          <a:xfrm>
            <a:off x="4396835" y="4613597"/>
            <a:ext cx="2183682" cy="220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2392">
              <a:buClrTx/>
              <a:defRPr/>
            </a:pPr>
            <a:r>
              <a:rPr lang="es-ES_tradnl" sz="1050">
                <a:solidFill>
                  <a:prstClr val="white"/>
                </a:solidFill>
                <a:latin typeface="Segoe UI Semibold" panose="020B0702040204020203" pitchFamily="34" charset="0"/>
                <a:cs typeface="Segoe UI Semibold" panose="020B0702040204020203" pitchFamily="34" charset="0"/>
              </a:rPr>
              <a:t>Less Complexity</a:t>
            </a:r>
          </a:p>
        </p:txBody>
      </p:sp>
      <p:sp>
        <p:nvSpPr>
          <p:cNvPr id="159" name="Rectangle 158"/>
          <p:cNvSpPr/>
          <p:nvPr/>
        </p:nvSpPr>
        <p:spPr>
          <a:xfrm>
            <a:off x="6167531" y="4613207"/>
            <a:ext cx="2183682" cy="2206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2392">
              <a:buClrTx/>
              <a:defRPr/>
            </a:pPr>
            <a:r>
              <a:rPr lang="es-ES_tradnl" sz="1050">
                <a:solidFill>
                  <a:prstClr val="white"/>
                </a:solidFill>
                <a:latin typeface="Segoe UI Semibold" panose="020B0702040204020203" pitchFamily="34" charset="0"/>
                <a:cs typeface="Segoe UI Semibold" panose="020B0702040204020203" pitchFamily="34" charset="0"/>
              </a:rPr>
              <a:t>Higher Innovation</a:t>
            </a:r>
          </a:p>
        </p:txBody>
      </p:sp>
      <p:cxnSp>
        <p:nvCxnSpPr>
          <p:cNvPr id="161" name="Straight Connector 160"/>
          <p:cNvCxnSpPr/>
          <p:nvPr/>
        </p:nvCxnSpPr>
        <p:spPr>
          <a:xfrm>
            <a:off x="5154444" y="1028084"/>
            <a:ext cx="1" cy="175443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6889390" y="1047274"/>
            <a:ext cx="1" cy="1754434"/>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6067227" y="3167309"/>
            <a:ext cx="0" cy="1127178"/>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64" name="Picture 1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72127" y="1066060"/>
            <a:ext cx="663495" cy="368607"/>
          </a:xfrm>
          <a:prstGeom prst="rect">
            <a:avLst/>
          </a:prstGeom>
        </p:spPr>
      </p:pic>
      <p:pic>
        <p:nvPicPr>
          <p:cNvPr id="166" name="Picture 16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7494777" y="1143137"/>
            <a:ext cx="352167" cy="449316"/>
          </a:xfrm>
          <a:prstGeom prst="rect">
            <a:avLst/>
          </a:prstGeom>
        </p:spPr>
      </p:pic>
      <p:pic>
        <p:nvPicPr>
          <p:cNvPr id="167" name="Picture 16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77977" y="1020224"/>
            <a:ext cx="354502" cy="464073"/>
          </a:xfrm>
          <a:prstGeom prst="rect">
            <a:avLst/>
          </a:prstGeom>
        </p:spPr>
      </p:pic>
      <p:pic>
        <p:nvPicPr>
          <p:cNvPr id="168" name="Picture 16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87664" y="975793"/>
            <a:ext cx="643329" cy="461877"/>
          </a:xfrm>
          <a:prstGeom prst="rect">
            <a:avLst/>
          </a:prstGeom>
        </p:spPr>
      </p:pic>
      <p:pic>
        <p:nvPicPr>
          <p:cNvPr id="169" name="Picture 168"/>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71801" y="3102863"/>
            <a:ext cx="380181" cy="485058"/>
          </a:xfrm>
          <a:prstGeom prst="rect">
            <a:avLst/>
          </a:prstGeom>
        </p:spPr>
      </p:pic>
      <p:pic>
        <p:nvPicPr>
          <p:cNvPr id="170" name="Picture 16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998882" y="3147781"/>
            <a:ext cx="272235" cy="512442"/>
          </a:xfrm>
          <a:prstGeom prst="rect">
            <a:avLst/>
          </a:prstGeom>
        </p:spPr>
      </p:pic>
      <p:sp>
        <p:nvSpPr>
          <p:cNvPr id="171" name="Down Arrow 13"/>
          <p:cNvSpPr/>
          <p:nvPr/>
        </p:nvSpPr>
        <p:spPr bwMode="auto">
          <a:xfrm>
            <a:off x="7547356" y="1009891"/>
            <a:ext cx="261685" cy="257891"/>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buClrTx/>
              <a:defRPr/>
            </a:pPr>
            <a:endParaRPr lang="es-ES_tradnl" sz="1800">
              <a:gradFill>
                <a:gsLst>
                  <a:gs pos="0">
                    <a:srgbClr val="FFFFFF"/>
                  </a:gs>
                  <a:gs pos="100000">
                    <a:srgbClr val="FFFFFF"/>
                  </a:gs>
                </a:gsLst>
                <a:lin ang="5400000" scaled="0"/>
              </a:gradFill>
              <a:latin typeface="Segoe"/>
              <a:ea typeface="Segoe UI" pitchFamily="34" charset="0"/>
              <a:cs typeface="Segoe UI" pitchFamily="34" charset="0"/>
            </a:endParaRPr>
          </a:p>
        </p:txBody>
      </p:sp>
      <p:pic>
        <p:nvPicPr>
          <p:cNvPr id="172" name="Picture 17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97566" y="2830724"/>
            <a:ext cx="1054236" cy="1054236"/>
          </a:xfrm>
          <a:prstGeom prst="rect">
            <a:avLst/>
          </a:prstGeom>
        </p:spPr>
      </p:pic>
    </p:spTree>
    <p:extLst>
      <p:ext uri="{BB962C8B-B14F-4D97-AF65-F5344CB8AC3E}">
        <p14:creationId xmlns:p14="http://schemas.microsoft.com/office/powerpoint/2010/main" val="242627048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_tradnl"/>
              <a:t>Networking</a:t>
            </a:r>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_tradnl"/>
              <a:t>01</a:t>
            </a:r>
          </a:p>
        </p:txBody>
      </p:sp>
      <p:cxnSp>
        <p:nvCxnSpPr>
          <p:cNvPr id="177" name="Google Shape;177;p31"/>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
        <p:nvSpPr>
          <p:cNvPr id="178" name="Google Shape;178;p31"/>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_tradnl"/>
              <a:t>Consideraciones y Capacidades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FREz87b74UiOB0_llnhSs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FREz87b74UiOB0_llnhSsw"/>
</p:tagLst>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389DEEF96CFF8488D4393FB157B667A" ma:contentTypeVersion="7" ma:contentTypeDescription="Crear nuevo documento." ma:contentTypeScope="" ma:versionID="c4e41060518da0da019236a7753bfea6">
  <xsd:schema xmlns:xsd="http://www.w3.org/2001/XMLSchema" xmlns:xs="http://www.w3.org/2001/XMLSchema" xmlns:p="http://schemas.microsoft.com/office/2006/metadata/properties" xmlns:ns2="9bc7e212-3bf1-43d5-a098-bb6ae60f7aac" targetNamespace="http://schemas.microsoft.com/office/2006/metadata/properties" ma:root="true" ma:fieldsID="7bc43a8ccdd03dd39747e2c1ea5c95eb" ns2:_="">
    <xsd:import namespace="9bc7e212-3bf1-43d5-a098-bb6ae60f7aa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c7e212-3bf1-43d5-a098-bb6ae60f7a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62C215-B9EC-4F2D-ADC7-4868828E8508}"/>
</file>

<file path=customXml/itemProps2.xml><?xml version="1.0" encoding="utf-8"?>
<ds:datastoreItem xmlns:ds="http://schemas.openxmlformats.org/officeDocument/2006/customXml" ds:itemID="{1E1FD871-973E-4EB1-919B-76229F661D31}"/>
</file>

<file path=customXml/itemProps3.xml><?xml version="1.0" encoding="utf-8"?>
<ds:datastoreItem xmlns:ds="http://schemas.openxmlformats.org/officeDocument/2006/customXml" ds:itemID="{1B0F19D7-1565-4598-BBC3-DC19EE9BE491}"/>
</file>

<file path=docProps/app.xml><?xml version="1.0" encoding="utf-8"?>
<Properties xmlns="http://schemas.openxmlformats.org/officeDocument/2006/extended-properties" xmlns:vt="http://schemas.openxmlformats.org/officeDocument/2006/docPropsVTypes">
  <TotalTime>1182</TotalTime>
  <Words>3020</Words>
  <Application>Microsoft Macintosh PowerPoint</Application>
  <PresentationFormat>Presentación en pantalla (16:9)</PresentationFormat>
  <Paragraphs>648</Paragraphs>
  <Slides>36</Slides>
  <Notes>25</Notes>
  <HiddenSlides>3</HiddenSlides>
  <MMClips>0</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36</vt:i4>
      </vt:variant>
    </vt:vector>
  </HeadingPairs>
  <TitlesOfParts>
    <vt:vector size="54" baseType="lpstr">
      <vt:lpstr>Arial</vt:lpstr>
      <vt:lpstr>Arial Black</vt:lpstr>
      <vt:lpstr>Bradley Hand ITC</vt:lpstr>
      <vt:lpstr>Calibri</vt:lpstr>
      <vt:lpstr>Calibri Light</vt:lpstr>
      <vt:lpstr>Exo 2</vt:lpstr>
      <vt:lpstr>Fira Sans Extra Condensed Medium</vt:lpstr>
      <vt:lpstr>Roboto Condensed</vt:lpstr>
      <vt:lpstr>Roboto Condensed Light</vt:lpstr>
      <vt:lpstr>Segoe</vt:lpstr>
      <vt:lpstr>Segoe Light</vt:lpstr>
      <vt:lpstr>Segoe UI</vt:lpstr>
      <vt:lpstr>Segoe UI Light</vt:lpstr>
      <vt:lpstr>Segoe UI Semibold</vt:lpstr>
      <vt:lpstr>Segoe UI Semilight</vt:lpstr>
      <vt:lpstr>Squada One</vt:lpstr>
      <vt:lpstr>Verdana</vt:lpstr>
      <vt:lpstr>Tech Newsletter by Slidesgo</vt:lpstr>
      <vt:lpstr>Microsoft Azure  24 Hrs  en Español</vt:lpstr>
      <vt:lpstr>SAP en Azure Conceptos de Diseño</vt:lpstr>
      <vt:lpstr>Presentación de PowerPoint</vt:lpstr>
      <vt:lpstr>Agenda</vt:lpstr>
      <vt:lpstr>Acerca de Mí</vt:lpstr>
      <vt:lpstr>Disclamer</vt:lpstr>
      <vt:lpstr>Presentación de PowerPoint</vt:lpstr>
      <vt:lpstr>SAP en Azure – Beneficios y Escenarios</vt:lpstr>
      <vt:lpstr>Networking</vt:lpstr>
      <vt:lpstr>Modelos de Conectividad</vt:lpstr>
      <vt:lpstr>Comparativa de los Modelos de Conectividad</vt:lpstr>
      <vt:lpstr>Network IN DEPTH</vt:lpstr>
      <vt:lpstr>Network Security Groups</vt:lpstr>
      <vt:lpstr>Compute</vt:lpstr>
      <vt:lpstr>Pensamientos Iniciales</vt:lpstr>
      <vt:lpstr>VMs Certificadas</vt:lpstr>
      <vt:lpstr>Azure/SAP At a Glance</vt:lpstr>
      <vt:lpstr>SAP HANA on Azure: E-SERIES VMs</vt:lpstr>
      <vt:lpstr>SAP HANA on Azure: M-SERIES VMs</vt:lpstr>
      <vt:lpstr>HANA Large Instances on Azure</vt:lpstr>
      <vt:lpstr>SAP Note 1928533</vt:lpstr>
      <vt:lpstr>Selected SAP VMs including SAPS</vt:lpstr>
      <vt:lpstr>Almacenamiento</vt:lpstr>
      <vt:lpstr>Premium Storage KPIs</vt:lpstr>
      <vt:lpstr>Principios de Sizing para SAP VM &amp; Storage</vt:lpstr>
      <vt:lpstr>Otros Tipos de Almacenamientos a utilizar en ambientes SAP</vt:lpstr>
      <vt:lpstr>Respaldos</vt:lpstr>
      <vt:lpstr>Azure HANA Backup</vt:lpstr>
      <vt:lpstr>Optimización de los Costos</vt:lpstr>
      <vt:lpstr>Algunos consejos para optimizar costos</vt:lpstr>
      <vt:lpstr>Training SAP on Azure</vt:lpstr>
      <vt:lpstr>Gracias</vt:lpstr>
      <vt:lpstr>Arquitectura de Referencia en SAP NetWeaver AnyDB sobre Windows</vt:lpstr>
      <vt:lpstr>Arquitectura de Referencia en SAP/S4 HANA</vt:lpstr>
      <vt:lpstr>SAP HANA sobere Azure VMs Backup</vt:lpstr>
      <vt:lpstr>Links de Referencia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en Azure Conceptos de Diseño</dc:title>
  <cp:lastModifiedBy>Erick Urriola</cp:lastModifiedBy>
  <cp:revision>25</cp:revision>
  <dcterms:modified xsi:type="dcterms:W3CDTF">2020-05-01T16:11:28Z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0x0101006389DEEF96CFF8488D4393FB157B667A</vt:lpwstr>
  </property>
</Properties>
</file>